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</p:sldMasterIdLst>
  <p:notesMasterIdLst>
    <p:notesMasterId r:id="rId35"/>
  </p:notesMasterIdLst>
  <p:sldIdLst>
    <p:sldId id="681" r:id="rId2"/>
    <p:sldId id="861" r:id="rId3"/>
    <p:sldId id="852" r:id="rId4"/>
    <p:sldId id="931" r:id="rId5"/>
    <p:sldId id="881" r:id="rId6"/>
    <p:sldId id="883" r:id="rId7"/>
    <p:sldId id="928" r:id="rId8"/>
    <p:sldId id="884" r:id="rId9"/>
    <p:sldId id="929" r:id="rId10"/>
    <p:sldId id="930" r:id="rId11"/>
    <p:sldId id="874" r:id="rId12"/>
    <p:sldId id="856" r:id="rId13"/>
    <p:sldId id="870" r:id="rId14"/>
    <p:sldId id="858" r:id="rId15"/>
    <p:sldId id="875" r:id="rId16"/>
    <p:sldId id="864" r:id="rId17"/>
    <p:sldId id="865" r:id="rId18"/>
    <p:sldId id="932" r:id="rId19"/>
    <p:sldId id="933" r:id="rId20"/>
    <p:sldId id="934" r:id="rId21"/>
    <p:sldId id="940" r:id="rId22"/>
    <p:sldId id="910" r:id="rId23"/>
    <p:sldId id="911" r:id="rId24"/>
    <p:sldId id="895" r:id="rId25"/>
    <p:sldId id="917" r:id="rId26"/>
    <p:sldId id="919" r:id="rId27"/>
    <p:sldId id="913" r:id="rId28"/>
    <p:sldId id="914" r:id="rId29"/>
    <p:sldId id="915" r:id="rId30"/>
    <p:sldId id="916" r:id="rId31"/>
    <p:sldId id="936" r:id="rId32"/>
    <p:sldId id="921" r:id="rId33"/>
    <p:sldId id="850" r:id="rId34"/>
  </p:sldIdLst>
  <p:sldSz cx="9906000" cy="6858000" type="A4"/>
  <p:notesSz cx="6797675" cy="9926638"/>
  <p:embeddedFontLst>
    <p:embeddedFont>
      <p:font typeface="함초롬돋움" panose="02030504000101010101" pitchFamily="18" charset="-127"/>
      <p:regular r:id="rId36"/>
      <p:bold r:id="rId37"/>
    </p:embeddedFont>
    <p:embeddedFont>
      <p:font typeface="Arial Narrow" panose="020B0606020202030204" pitchFamily="34" charset="0"/>
      <p:regular r:id="rId38"/>
      <p:bold r:id="rId39"/>
      <p:italic r:id="rId40"/>
      <p:boldItalic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Arial Unicode MS" panose="020B0604020202020204" pitchFamily="50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11E"/>
    <a:srgbClr val="F66900"/>
    <a:srgbClr val="D09E00"/>
    <a:srgbClr val="0553B4"/>
    <a:srgbClr val="FF7C19"/>
    <a:srgbClr val="C95757"/>
    <a:srgbClr val="FFA15B"/>
    <a:srgbClr val="F5F095"/>
    <a:srgbClr val="009ADE"/>
    <a:srgbClr val="FF8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2488" autoAdjust="0"/>
  </p:normalViewPr>
  <p:slideViewPr>
    <p:cSldViewPr>
      <p:cViewPr varScale="1">
        <p:scale>
          <a:sx n="172" d="100"/>
          <a:sy n="172" d="100"/>
        </p:scale>
        <p:origin x="-1326" y="-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-2838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9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52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381B6A9-E196-4BBE-A57C-52ECFE345E5F}" type="datetimeFigureOut">
              <a:rPr lang="ko-KR" altLang="en-US" smtClean="0"/>
              <a:pPr/>
              <a:t>2015-04-27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8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52" y="9428588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8B8E8D17-8E2E-4A09-A48B-FF04797A55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0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5FE3EB-32A9-4549-8967-240969D16A62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7096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 bwMode="auto">
          <a:xfrm>
            <a:off x="0" y="1643050"/>
            <a:ext cx="9906000" cy="128588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460724" y="125962"/>
            <a:ext cx="24384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/>
          </a:bodyPr>
          <a:lstStyle/>
          <a:p>
            <a:pPr algn="l">
              <a:defRPr/>
            </a:pPr>
            <a:r>
              <a:rPr lang="ko-KR" altLang="en-US" sz="1400" b="1" cap="none" spc="0" dirty="0" err="1" smtClean="0">
                <a:ln w="1905">
                  <a:noFill/>
                </a:ln>
                <a:solidFill>
                  <a:srgbClr val="0553B4"/>
                </a:solidFill>
                <a:effectLst>
                  <a:glow rad="101600">
                    <a:schemeClr val="bg1">
                      <a:lumMod val="95000"/>
                      <a:alpha val="40000"/>
                    </a:schemeClr>
                  </a:glow>
                </a:effectLst>
                <a:latin typeface="Corbel" pitchFamily="34" charset="0"/>
                <a:ea typeface="함초롬돋움" pitchFamily="18" charset="-127"/>
                <a:cs typeface="함초롬돋움" pitchFamily="18" charset="-127"/>
              </a:rPr>
              <a:t>데이타베이스</a:t>
            </a:r>
            <a:r>
              <a:rPr lang="ko-KR" altLang="en-US" sz="1400" b="1" cap="none" spc="0" dirty="0" smtClean="0">
                <a:ln w="1905">
                  <a:noFill/>
                </a:ln>
                <a:solidFill>
                  <a:srgbClr val="0553B4"/>
                </a:solidFill>
                <a:effectLst>
                  <a:glow rad="101600">
                    <a:schemeClr val="bg1">
                      <a:lumMod val="95000"/>
                      <a:alpha val="40000"/>
                    </a:schemeClr>
                  </a:glow>
                </a:effectLst>
                <a:latin typeface="Corbel" pitchFamily="34" charset="0"/>
                <a:ea typeface="함초롬돋움" pitchFamily="18" charset="-127"/>
                <a:cs typeface="함초롬돋움" pitchFamily="18" charset="-127"/>
              </a:rPr>
              <a:t> 시스템 연구실</a:t>
            </a:r>
            <a:endParaRPr lang="en-US" altLang="ko-KR" sz="1400" b="1" cap="none" spc="0" dirty="0" smtClean="0">
              <a:ln w="1905">
                <a:noFill/>
              </a:ln>
              <a:solidFill>
                <a:srgbClr val="0553B4"/>
              </a:solidFill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  <a:latin typeface="Corbel" pitchFamily="34" charset="0"/>
              <a:ea typeface="함초롬돋움" pitchFamily="18" charset="-127"/>
              <a:cs typeface="함초롬돋움" pitchFamily="18" charset="-127"/>
            </a:endParaRPr>
          </a:p>
          <a:p>
            <a:pPr algn="l">
              <a:defRPr/>
            </a:pPr>
            <a:r>
              <a:rPr lang="en-US" altLang="ko-KR" sz="1400" b="1" i="1" cap="none" spc="0" dirty="0" smtClean="0">
                <a:ln w="1905">
                  <a:noFill/>
                </a:ln>
                <a:solidFill>
                  <a:srgbClr val="0553B4"/>
                </a:solidFill>
                <a:effectLst>
                  <a:glow rad="101600">
                    <a:schemeClr val="bg1">
                      <a:lumMod val="95000"/>
                      <a:alpha val="40000"/>
                    </a:schemeClr>
                  </a:glow>
                </a:effectLst>
                <a:latin typeface="Corbel" pitchFamily="34" charset="0"/>
                <a:ea typeface="함초롬돋움" pitchFamily="18" charset="-127"/>
                <a:cs typeface="함초롬돋움" pitchFamily="18" charset="-127"/>
              </a:rPr>
              <a:t>Database Systems Lab</a:t>
            </a:r>
            <a:r>
              <a:rPr lang="en-US" altLang="ko-KR" sz="1400" b="1" i="1" cap="none" spc="0" dirty="0">
                <a:ln w="1905">
                  <a:noFill/>
                </a:ln>
                <a:solidFill>
                  <a:srgbClr val="0553B4"/>
                </a:solidFill>
                <a:effectLst>
                  <a:glow rad="101600">
                    <a:schemeClr val="bg1">
                      <a:lumMod val="95000"/>
                      <a:alpha val="40000"/>
                    </a:schemeClr>
                  </a:glow>
                </a:effectLst>
                <a:latin typeface="Corbel" pitchFamily="34" charset="0"/>
                <a:ea typeface="함초롬돋움" pitchFamily="18" charset="-127"/>
                <a:cs typeface="함초롬돋움" pitchFamily="18" charset="-127"/>
              </a:rPr>
              <a:t>.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97788" y="3590538"/>
            <a:ext cx="6108700" cy="1905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5" name="자유형 14"/>
          <p:cNvSpPr>
            <a:spLocks/>
          </p:cNvSpPr>
          <p:nvPr userDrawn="1"/>
        </p:nvSpPr>
        <p:spPr bwMode="auto">
          <a:xfrm>
            <a:off x="0" y="4263771"/>
            <a:ext cx="9906000" cy="25788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ysClr val="windowText" lastClr="000000">
              <a:tint val="80000"/>
              <a:satMod val="200000"/>
              <a:alpha val="45000"/>
            </a:sys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3" name="Picture 2" descr="D:\My Documents\Desktop\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780077" y="116632"/>
            <a:ext cx="773912" cy="535785"/>
          </a:xfrm>
          <a:prstGeom prst="rect">
            <a:avLst/>
          </a:prstGeom>
          <a:noFill/>
        </p:spPr>
      </p:pic>
      <p:sp>
        <p:nvSpPr>
          <p:cNvPr id="14" name="Oval 4"/>
          <p:cNvSpPr>
            <a:spLocks noChangeArrowheads="1"/>
          </p:cNvSpPr>
          <p:nvPr userDrawn="1"/>
        </p:nvSpPr>
        <p:spPr bwMode="auto">
          <a:xfrm>
            <a:off x="247650" y="928670"/>
            <a:ext cx="2724150" cy="2514600"/>
          </a:xfrm>
          <a:prstGeom prst="ellipse">
            <a:avLst/>
          </a:prstGeom>
          <a:noFill/>
          <a:ln w="38100">
            <a:solidFill>
              <a:srgbClr val="009AD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>
              <a:latin typeface="Arial" charset="0"/>
              <a:ea typeface="굴림" pitchFamily="50" charset="-127"/>
            </a:endParaRPr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hidden">
          <a:xfrm>
            <a:off x="0" y="1636929"/>
            <a:ext cx="9906000" cy="12525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 sz="2400" dirty="0">
              <a:solidFill>
                <a:schemeClr val="tx1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5843" y="1442435"/>
            <a:ext cx="8131423" cy="1600200"/>
          </a:xfrm>
          <a:effectLst/>
        </p:spPr>
        <p:txBody>
          <a:bodyPr anchor="ctr"/>
          <a:lstStyle>
            <a:lvl1pPr>
              <a:defRPr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-35" y="2832714"/>
            <a:ext cx="9906035" cy="74095"/>
          </a:xfrm>
          <a:prstGeom prst="rect">
            <a:avLst/>
          </a:prstGeom>
          <a:solidFill>
            <a:srgbClr val="A5D36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 sz="24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Freeform 7"/>
          <p:cNvSpPr>
            <a:spLocks noChangeArrowheads="1"/>
          </p:cNvSpPr>
          <p:nvPr userDrawn="1"/>
        </p:nvSpPr>
        <p:spPr bwMode="auto">
          <a:xfrm>
            <a:off x="660400" y="1538270"/>
            <a:ext cx="247650" cy="1449388"/>
          </a:xfrm>
          <a:custGeom>
            <a:avLst/>
            <a:gdLst/>
            <a:ahLst/>
            <a:cxnLst>
              <a:cxn ang="0">
                <a:pos x="1000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Freeform 8"/>
          <p:cNvSpPr>
            <a:spLocks noChangeArrowheads="1"/>
          </p:cNvSpPr>
          <p:nvPr userDrawn="1"/>
        </p:nvSpPr>
        <p:spPr bwMode="auto">
          <a:xfrm>
            <a:off x="8973223" y="1357298"/>
            <a:ext cx="283766" cy="1371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0" y="0"/>
              </a:cxn>
              <a:cxn ang="0">
                <a:pos x="1000" y="1000"/>
              </a:cxn>
              <a:cxn ang="0">
                <a:pos x="0" y="1000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7" name="Picture 3" descr="D:\My documents\Desktop\logoNew\CNU1 가로조합 칼라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87" y="125962"/>
            <a:ext cx="2520280" cy="4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 bwMode="auto">
          <a:xfrm>
            <a:off x="0" y="1643050"/>
            <a:ext cx="9906000" cy="128588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897788" y="3590538"/>
            <a:ext cx="6108700" cy="19050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hidden">
          <a:xfrm>
            <a:off x="0" y="1636929"/>
            <a:ext cx="9906000" cy="1252534"/>
          </a:xfrm>
          <a:prstGeom prst="rect">
            <a:avLst/>
          </a:prstGeom>
          <a:solidFill>
            <a:schemeClr val="tx1">
              <a:lumMod val="50000"/>
              <a:lumOff val="50000"/>
              <a:alpha val="6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 sz="2400" dirty="0">
              <a:solidFill>
                <a:schemeClr val="tx1"/>
              </a:solidFill>
              <a:latin typeface="Corbel" pitchFamily="34" charset="0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20" name="Rectangle 9"/>
          <p:cNvSpPr>
            <a:spLocks noGrp="1" noChangeArrowheads="1"/>
          </p:cNvSpPr>
          <p:nvPr>
            <p:ph type="ctrTitle"/>
          </p:nvPr>
        </p:nvSpPr>
        <p:spPr>
          <a:xfrm>
            <a:off x="560512" y="1442435"/>
            <a:ext cx="8784976" cy="1600200"/>
          </a:xfrm>
          <a:effectLst/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26" name="Text Box 11"/>
          <p:cNvSpPr txBox="1">
            <a:spLocks noChangeArrowheads="1"/>
          </p:cNvSpPr>
          <p:nvPr userDrawn="1"/>
        </p:nvSpPr>
        <p:spPr bwMode="auto">
          <a:xfrm>
            <a:off x="7460724" y="6237312"/>
            <a:ext cx="24384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/>
          </a:bodyPr>
          <a:lstStyle/>
          <a:p>
            <a:pPr algn="l">
              <a:defRPr/>
            </a:pPr>
            <a:r>
              <a:rPr lang="ko-KR" altLang="en-US" sz="1400" b="1" cap="none" spc="0" dirty="0" err="1" smtClean="0">
                <a:ln w="1905">
                  <a:noFill/>
                </a:ln>
                <a:solidFill>
                  <a:srgbClr val="0553B4"/>
                </a:solidFill>
                <a:effectLst>
                  <a:glow rad="101600">
                    <a:schemeClr val="bg1">
                      <a:lumMod val="95000"/>
                      <a:alpha val="40000"/>
                    </a:schemeClr>
                  </a:glow>
                </a:effectLst>
                <a:latin typeface="Corbel" pitchFamily="34" charset="0"/>
                <a:ea typeface="함초롬돋움" pitchFamily="18" charset="-127"/>
                <a:cs typeface="함초롬돋움" pitchFamily="18" charset="-127"/>
              </a:rPr>
              <a:t>데이타베이스</a:t>
            </a:r>
            <a:r>
              <a:rPr lang="ko-KR" altLang="en-US" sz="1400" b="1" cap="none" spc="0" dirty="0" smtClean="0">
                <a:ln w="1905">
                  <a:noFill/>
                </a:ln>
                <a:solidFill>
                  <a:srgbClr val="0553B4"/>
                </a:solidFill>
                <a:effectLst>
                  <a:glow rad="101600">
                    <a:schemeClr val="bg1">
                      <a:lumMod val="95000"/>
                      <a:alpha val="40000"/>
                    </a:schemeClr>
                  </a:glow>
                </a:effectLst>
                <a:latin typeface="Corbel" pitchFamily="34" charset="0"/>
                <a:ea typeface="함초롬돋움" pitchFamily="18" charset="-127"/>
                <a:cs typeface="함초롬돋움" pitchFamily="18" charset="-127"/>
              </a:rPr>
              <a:t> 시스템 연구실</a:t>
            </a:r>
            <a:endParaRPr lang="en-US" altLang="ko-KR" sz="1400" b="1" cap="none" spc="0" dirty="0" smtClean="0">
              <a:ln w="1905">
                <a:noFill/>
              </a:ln>
              <a:solidFill>
                <a:srgbClr val="0553B4"/>
              </a:solidFill>
              <a:effectLst>
                <a:glow rad="101600">
                  <a:schemeClr val="bg1">
                    <a:lumMod val="95000"/>
                    <a:alpha val="40000"/>
                  </a:schemeClr>
                </a:glow>
              </a:effectLst>
              <a:latin typeface="Corbel" pitchFamily="34" charset="0"/>
              <a:ea typeface="함초롬돋움" pitchFamily="18" charset="-127"/>
              <a:cs typeface="함초롬돋움" pitchFamily="18" charset="-127"/>
            </a:endParaRPr>
          </a:p>
          <a:p>
            <a:pPr algn="l">
              <a:defRPr/>
            </a:pPr>
            <a:r>
              <a:rPr lang="en-US" altLang="ko-KR" sz="1400" b="1" i="1" cap="none" spc="0" dirty="0" smtClean="0">
                <a:ln w="1905">
                  <a:noFill/>
                </a:ln>
                <a:solidFill>
                  <a:srgbClr val="0553B4"/>
                </a:solidFill>
                <a:effectLst>
                  <a:glow rad="101600">
                    <a:schemeClr val="bg1">
                      <a:lumMod val="95000"/>
                      <a:alpha val="40000"/>
                    </a:schemeClr>
                  </a:glow>
                </a:effectLst>
                <a:latin typeface="Corbel" pitchFamily="34" charset="0"/>
                <a:ea typeface="함초롬돋움" pitchFamily="18" charset="-127"/>
                <a:cs typeface="함초롬돋움" pitchFamily="18" charset="-127"/>
              </a:rPr>
              <a:t>Database Systems Lab</a:t>
            </a:r>
            <a:r>
              <a:rPr lang="en-US" altLang="ko-KR" sz="1400" b="1" i="1" cap="none" spc="0" dirty="0">
                <a:ln w="1905">
                  <a:noFill/>
                </a:ln>
                <a:solidFill>
                  <a:srgbClr val="0553B4"/>
                </a:solidFill>
                <a:effectLst>
                  <a:glow rad="101600">
                    <a:schemeClr val="bg1">
                      <a:lumMod val="95000"/>
                      <a:alpha val="40000"/>
                    </a:schemeClr>
                  </a:glow>
                </a:effectLst>
                <a:latin typeface="Corbel" pitchFamily="34" charset="0"/>
                <a:ea typeface="함초롬돋움" pitchFamily="18" charset="-127"/>
                <a:cs typeface="함초롬돋움" pitchFamily="18" charset="-127"/>
              </a:rPr>
              <a:t>.</a:t>
            </a:r>
          </a:p>
        </p:txBody>
      </p:sp>
      <p:pic>
        <p:nvPicPr>
          <p:cNvPr id="27" name="Picture 2" descr="D:\My Documents\Desktop\logo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780077" y="6227982"/>
            <a:ext cx="773912" cy="535785"/>
          </a:xfrm>
          <a:prstGeom prst="rect">
            <a:avLst/>
          </a:prstGeom>
          <a:noFill/>
        </p:spPr>
      </p:pic>
      <p:pic>
        <p:nvPicPr>
          <p:cNvPr id="28" name="Picture 3" descr="D:\My documents\Desktop\logoNew\CNU1 가로조합 칼라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987" y="6237312"/>
            <a:ext cx="2520280" cy="4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 userDrawn="1"/>
        </p:nvSpPr>
        <p:spPr bwMode="auto">
          <a:xfrm>
            <a:off x="247650" y="1785926"/>
            <a:ext cx="2724150" cy="251460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>
              <a:latin typeface="Arial" charset="0"/>
              <a:ea typeface="굴림" pitchFamily="50" charset="-127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hidden">
          <a:xfrm>
            <a:off x="0" y="2494185"/>
            <a:ext cx="5118100" cy="12525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 sz="2400" dirty="0">
              <a:solidFill>
                <a:schemeClr val="tx1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hidden">
          <a:xfrm>
            <a:off x="4292600" y="2494185"/>
            <a:ext cx="5613400" cy="1252534"/>
          </a:xfrm>
          <a:prstGeom prst="rect">
            <a:avLst/>
          </a:prstGeom>
          <a:gradFill rotWithShape="0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 sz="24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Freeform 8"/>
          <p:cNvSpPr>
            <a:spLocks noChangeArrowheads="1"/>
          </p:cNvSpPr>
          <p:nvPr userDrawn="1"/>
        </p:nvSpPr>
        <p:spPr bwMode="auto">
          <a:xfrm>
            <a:off x="9126934" y="2281245"/>
            <a:ext cx="283766" cy="1371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0" y="0"/>
              </a:cxn>
              <a:cxn ang="0">
                <a:pos x="1000" y="1000"/>
              </a:cxn>
              <a:cxn ang="0">
                <a:pos x="0" y="1000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1268" y="2285992"/>
            <a:ext cx="8275666" cy="1714512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hidden">
          <a:xfrm>
            <a:off x="0" y="3700464"/>
            <a:ext cx="5118100" cy="57158"/>
          </a:xfrm>
          <a:prstGeom prst="rect">
            <a:avLst/>
          </a:prstGeom>
          <a:solidFill>
            <a:srgbClr val="009AD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 sz="2400" dirty="0">
              <a:solidFill>
                <a:schemeClr val="tx1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hidden">
          <a:xfrm>
            <a:off x="4292600" y="3700464"/>
            <a:ext cx="5118100" cy="57158"/>
          </a:xfrm>
          <a:prstGeom prst="rect">
            <a:avLst/>
          </a:prstGeom>
          <a:gradFill rotWithShape="0">
            <a:gsLst>
              <a:gs pos="0">
                <a:srgbClr val="009ADE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 sz="24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Freeform 7"/>
          <p:cNvSpPr>
            <a:spLocks noChangeArrowheads="1"/>
          </p:cNvSpPr>
          <p:nvPr userDrawn="1"/>
        </p:nvSpPr>
        <p:spPr bwMode="auto">
          <a:xfrm>
            <a:off x="660400" y="2395526"/>
            <a:ext cx="247650" cy="1449388"/>
          </a:xfrm>
          <a:custGeom>
            <a:avLst/>
            <a:gdLst/>
            <a:ahLst/>
            <a:cxnLst>
              <a:cxn ang="0">
                <a:pos x="1000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16496" y="1357298"/>
            <a:ext cx="9073008" cy="4929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4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  <a:lvl2pPr>
              <a:buFontTx/>
              <a:buBlip>
                <a:blip r:embed="rId3"/>
              </a:buBlip>
              <a:defRPr sz="20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2pPr>
            <a:lvl3pPr>
              <a:defRPr sz="18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3pPr>
            <a:lvl4pPr>
              <a:defRPr sz="16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4pPr>
            <a:lvl5pPr>
              <a:defRPr sz="16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8121352" y="6453336"/>
            <a:ext cx="1356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fld id="{F015DC0F-71DC-4887-B073-55A9653F73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4312" y="1357298"/>
            <a:ext cx="4411297" cy="4929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4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  <a:lvl2pPr>
              <a:buFontTx/>
              <a:buBlip>
                <a:blip r:embed="rId3"/>
              </a:buBlip>
              <a:defRPr sz="20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2pPr>
            <a:lvl3pPr>
              <a:defRPr sz="18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3pPr>
            <a:lvl4pPr>
              <a:defRPr sz="16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4pPr>
            <a:lvl5pPr>
              <a:defRPr sz="16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1"/>
          </p:nvPr>
        </p:nvSpPr>
        <p:spPr>
          <a:xfrm>
            <a:off x="5030391" y="1357298"/>
            <a:ext cx="4411297" cy="49292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4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  <a:lvl2pPr>
              <a:buFontTx/>
              <a:buBlip>
                <a:blip r:embed="rId3"/>
              </a:buBlip>
              <a:defRPr sz="20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2pPr>
            <a:lvl3pPr>
              <a:defRPr sz="18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3pPr>
            <a:lvl4pPr>
              <a:defRPr sz="16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4pPr>
            <a:lvl5pPr>
              <a:defRPr sz="1600"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8121352" y="6453336"/>
            <a:ext cx="1356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fld id="{F015DC0F-71DC-4887-B073-55A9653F73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0" y="0"/>
            <a:ext cx="9906000" cy="6381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8121352" y="6453336"/>
            <a:ext cx="1356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fld id="{F015DC0F-71DC-4887-B073-55A9653F73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1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" y="6413730"/>
            <a:ext cx="99059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i="1" dirty="0" smtClean="0">
                <a:gradFill flip="none" rotWithShape="1">
                  <a:gsLst>
                    <a:gs pos="0">
                      <a:srgbClr val="002060"/>
                    </a:gs>
                    <a:gs pos="0">
                      <a:schemeClr val="accent3">
                        <a:lumMod val="50000"/>
                      </a:schemeClr>
                    </a:gs>
                    <a:gs pos="100000">
                      <a:schemeClr val="accent3">
                        <a:lumMod val="75000"/>
                      </a:schemeClr>
                    </a:gs>
                    <a:gs pos="0">
                      <a:srgbClr val="002060"/>
                    </a:gs>
                  </a:gsLst>
                  <a:lin ang="21594000" scaled="0"/>
                  <a:tileRect/>
                </a:gradFill>
                <a:effectLst/>
                <a:latin typeface="Arial Narrow" panose="020B060602020203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Database Systems Laboratory, Dept. of Computer Science and Engineering</a:t>
            </a:r>
          </a:p>
          <a:p>
            <a:pPr algn="ctr"/>
            <a:r>
              <a:rPr lang="en-US" altLang="ko-KR" sz="1200" b="1" i="1" dirty="0" err="1" smtClean="0">
                <a:gradFill flip="none" rotWithShape="1">
                  <a:gsLst>
                    <a:gs pos="0">
                      <a:srgbClr val="002060"/>
                    </a:gs>
                    <a:gs pos="0">
                      <a:schemeClr val="accent3">
                        <a:lumMod val="50000"/>
                      </a:schemeClr>
                    </a:gs>
                    <a:gs pos="100000">
                      <a:schemeClr val="accent3">
                        <a:lumMod val="75000"/>
                      </a:schemeClr>
                    </a:gs>
                    <a:gs pos="0">
                      <a:srgbClr val="002060"/>
                    </a:gs>
                  </a:gsLst>
                  <a:lin ang="21594000" scaled="0"/>
                  <a:tileRect/>
                </a:gradFill>
                <a:effectLst/>
                <a:latin typeface="Arial Narrow" panose="020B060602020203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Chungnam</a:t>
            </a:r>
            <a:r>
              <a:rPr lang="en-US" altLang="ko-KR" sz="1200" b="1" i="1" baseline="0" dirty="0" smtClean="0">
                <a:gradFill flip="none" rotWithShape="1">
                  <a:gsLst>
                    <a:gs pos="0">
                      <a:srgbClr val="002060"/>
                    </a:gs>
                    <a:gs pos="0">
                      <a:schemeClr val="accent3">
                        <a:lumMod val="50000"/>
                      </a:schemeClr>
                    </a:gs>
                    <a:gs pos="100000">
                      <a:schemeClr val="accent3">
                        <a:lumMod val="75000"/>
                      </a:schemeClr>
                    </a:gs>
                    <a:gs pos="0">
                      <a:srgbClr val="002060"/>
                    </a:gs>
                  </a:gsLst>
                  <a:lin ang="21594000" scaled="0"/>
                  <a:tileRect/>
                </a:gradFill>
                <a:effectLst/>
                <a:latin typeface="Arial Narrow" panose="020B060602020203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 National University</a:t>
            </a:r>
            <a:endParaRPr lang="ko-KR" altLang="en-US" sz="2800" b="1" i="1" dirty="0">
              <a:gradFill flip="none" rotWithShape="1">
                <a:gsLst>
                  <a:gs pos="0">
                    <a:srgbClr val="002060"/>
                  </a:gs>
                  <a:gs pos="0">
                    <a:schemeClr val="accent3">
                      <a:lumMod val="50000"/>
                    </a:schemeClr>
                  </a:gs>
                  <a:gs pos="100000">
                    <a:schemeClr val="accent3">
                      <a:lumMod val="75000"/>
                    </a:schemeClr>
                  </a:gs>
                  <a:gs pos="0">
                    <a:srgbClr val="002060"/>
                  </a:gs>
                </a:gsLst>
                <a:lin ang="21594000" scaled="0"/>
                <a:tileRect/>
              </a:gradFill>
              <a:effectLst/>
              <a:latin typeface="Arial Narrow" panose="020B0606020202030204" pitchFamily="34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953000" y="6383677"/>
            <a:ext cx="4952965" cy="45719"/>
          </a:xfrm>
          <a:prstGeom prst="rect">
            <a:avLst/>
          </a:prstGeom>
          <a:solidFill>
            <a:srgbClr val="87ADDB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1134931"/>
            <a:ext cx="2311400" cy="74095"/>
          </a:xfrm>
          <a:prstGeom prst="rect">
            <a:avLst/>
          </a:prstGeom>
          <a:solidFill>
            <a:srgbClr val="A5D36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 sz="24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568450" y="1134931"/>
            <a:ext cx="7842250" cy="74095"/>
          </a:xfrm>
          <a:prstGeom prst="rect">
            <a:avLst/>
          </a:prstGeom>
          <a:gradFill rotWithShape="0">
            <a:gsLst>
              <a:gs pos="0">
                <a:srgbClr val="A5D363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kumimoji="0" lang="ko-KR" altLang="ko-KR" sz="24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26775" y="37451"/>
            <a:ext cx="8402689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6152" name="Freeform 8"/>
          <p:cNvSpPr>
            <a:spLocks noChangeArrowheads="1"/>
          </p:cNvSpPr>
          <p:nvPr/>
        </p:nvSpPr>
        <p:spPr bwMode="auto">
          <a:xfrm>
            <a:off x="549637" y="345427"/>
            <a:ext cx="177138" cy="935037"/>
          </a:xfrm>
          <a:custGeom>
            <a:avLst/>
            <a:gdLst/>
            <a:ahLst/>
            <a:cxnLst>
              <a:cxn ang="0">
                <a:pos x="1000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1000" y="1000"/>
                </a:moveTo>
                <a:lnTo>
                  <a:pt x="0" y="1000"/>
                </a:ln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76200" cmpd="sng">
            <a:solidFill>
              <a:srgbClr val="009ADE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53" name="Freeform 9"/>
          <p:cNvSpPr>
            <a:spLocks noChangeArrowheads="1"/>
          </p:cNvSpPr>
          <p:nvPr/>
        </p:nvSpPr>
        <p:spPr bwMode="auto">
          <a:xfrm>
            <a:off x="9129464" y="210488"/>
            <a:ext cx="213254" cy="927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00" y="0"/>
              </a:cxn>
              <a:cxn ang="0">
                <a:pos x="1000" y="1000"/>
              </a:cxn>
              <a:cxn ang="0">
                <a:pos x="0" y="1000"/>
              </a:cxn>
            </a:cxnLst>
            <a:rect l="0" t="0" r="r" b="b"/>
            <a:pathLst>
              <a:path w="1000" h="1000">
                <a:moveTo>
                  <a:pt x="0" y="0"/>
                </a:moveTo>
                <a:lnTo>
                  <a:pt x="1000" y="0"/>
                </a:lnTo>
                <a:lnTo>
                  <a:pt x="1000" y="1000"/>
                </a:lnTo>
                <a:lnTo>
                  <a:pt x="0" y="1000"/>
                </a:lnTo>
              </a:path>
            </a:pathLst>
          </a:custGeom>
          <a:noFill/>
          <a:ln w="76200" cap="flat" cmpd="sng">
            <a:solidFill>
              <a:srgbClr val="FF8629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0" y="6383677"/>
            <a:ext cx="4952965" cy="45719"/>
          </a:xfrm>
          <a:prstGeom prst="rect">
            <a:avLst/>
          </a:prstGeom>
          <a:solidFill>
            <a:srgbClr val="0553B4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4" name="Picture 2" descr="D:\My Documents\Desktop\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91616" y="6453738"/>
            <a:ext cx="541704" cy="375026"/>
          </a:xfrm>
          <a:prstGeom prst="rect">
            <a:avLst/>
          </a:prstGeom>
          <a:noFill/>
        </p:spPr>
      </p:pic>
      <p:pic>
        <p:nvPicPr>
          <p:cNvPr id="2050" name="Picture 2" descr="D:\My documents\Desktop\logoNew\CNU1 로고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6453336"/>
            <a:ext cx="673634" cy="33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21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8121352" y="6453336"/>
            <a:ext cx="1356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fld id="{F015DC0F-71DC-4887-B073-55A9653F731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  <p:sldLayoutId id="2147483691" r:id="rId3"/>
    <p:sldLayoutId id="2147483676" r:id="rId4"/>
    <p:sldLayoutId id="2147483694" r:id="rId5"/>
    <p:sldLayoutId id="2147483695" r:id="rId6"/>
    <p:sldLayoutId id="2147483690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000" b="1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orbel" pitchFamily="34" charset="0"/>
          <a:ea typeface="함초롬돋움" pitchFamily="18" charset="-127"/>
          <a:cs typeface="함초롬돋움" pitchFamily="18" charset="-127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5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5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5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5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5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5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5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5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•"/>
        <a:tabLst/>
        <a:defRPr kumimoji="1" sz="2400" b="1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marR="0" indent="-28575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Arial" charset="0"/>
        <a:buChar char="–"/>
        <a:tabLst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293813" indent="-403225" algn="l" rtl="0" eaLnBrk="1" fontAlgn="base" latinLnBrk="1" hangingPunct="1">
        <a:spcBef>
          <a:spcPct val="20000"/>
        </a:spcBef>
        <a:spcAft>
          <a:spcPct val="0"/>
        </a:spcAft>
        <a:buClr>
          <a:schemeClr val="accent1">
            <a:lumMod val="75000"/>
          </a:schemeClr>
        </a:buClr>
        <a:buSzPct val="70000"/>
        <a:buFont typeface="Wingdings" pitchFamily="2" charset="2"/>
        <a:buChar char="n"/>
        <a:defRPr kumimoji="1" sz="18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81163" indent="-385763" algn="l" rtl="0" eaLnBrk="1" fontAlgn="base" latinLnBrk="1" hangingPunct="1">
        <a:spcBef>
          <a:spcPct val="20000"/>
        </a:spcBef>
        <a:spcAft>
          <a:spcPct val="0"/>
        </a:spcAft>
        <a:buClr>
          <a:schemeClr val="accent1">
            <a:lumMod val="50000"/>
          </a:schemeClr>
        </a:buClr>
        <a:buSzPct val="75000"/>
        <a:buFont typeface="Arial" pitchFamily="34" charset="0"/>
        <a:buChar char="•"/>
        <a:defRPr kumimoji="1" sz="1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70100" indent="-387350" algn="l" rtl="0" eaLnBrk="1" fontAlgn="base" latinLnBrk="1" hangingPunct="1">
        <a:spcBef>
          <a:spcPct val="20000"/>
        </a:spcBef>
        <a:spcAft>
          <a:spcPct val="0"/>
        </a:spcAft>
        <a:buClr>
          <a:srgbClr val="0553B4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527300" indent="-3873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css3playground.com/3d-flip-cards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webrtc.org/demo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veloper.mozilla.org/ko/demos/detail/html5-notifications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youtube.com/watch?v=uPszTUpTM8Q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hyperlink" Target="https://archive.org/details/Tank_Attack_1981_VTL" TargetMode="Externa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html5test.com/" TargetMode="External"/><Relationship Id="rId2" Type="http://schemas.openxmlformats.org/officeDocument/2006/relationships/hyperlink" Target="http://caniuse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craftymind.com/2010/04/20/blowing-up-html5-video-and-mapping-it-into-3d-space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achstronaut.com/lab/3d-canvas-galaxy.html" TargetMode="External"/><Relationship Id="rId2" Type="http://schemas.openxmlformats.org/officeDocument/2006/relationships/hyperlink" Target="http://codepen.io/MathiasPaumgarten/pen/BHIek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youtube.com/watch?v=devQnJbEOw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youtube.googleapis.com/v/x2T4BJwPRnQ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youtube.com/watch?v=BsNSHUEX8cg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부제목 3"/>
          <p:cNvSpPr>
            <a:spLocks noGrp="1"/>
          </p:cNvSpPr>
          <p:nvPr>
            <p:ph type="subTitle" idx="1"/>
          </p:nvPr>
        </p:nvSpPr>
        <p:spPr>
          <a:xfrm>
            <a:off x="1928664" y="3429000"/>
            <a:ext cx="6108700" cy="2718782"/>
          </a:xfrm>
        </p:spPr>
        <p:txBody>
          <a:bodyPr>
            <a:normAutofit/>
          </a:bodyPr>
          <a:lstStyle/>
          <a:p>
            <a:endParaRPr lang="en-US" altLang="ko-KR" sz="12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이규철</a:t>
            </a:r>
            <a:endParaRPr lang="en-US" altLang="ko-KR" dirty="0"/>
          </a:p>
          <a:p>
            <a:r>
              <a:rPr lang="ko-KR" altLang="en-US" dirty="0" smtClean="0"/>
              <a:t>충남대학교 컴퓨터공학과</a:t>
            </a:r>
            <a:endParaRPr lang="en-US" altLang="ko-KR" dirty="0" smtClean="0"/>
          </a:p>
          <a:p>
            <a:r>
              <a:rPr lang="en-US" altLang="ko-KR" dirty="0" smtClean="0"/>
              <a:t>kclee@cnu.ac.kr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835843" y="1442435"/>
            <a:ext cx="8581653" cy="1600200"/>
          </a:xfrm>
        </p:spPr>
        <p:txBody>
          <a:bodyPr/>
          <a:lstStyle/>
          <a:p>
            <a:pPr algn="ctr"/>
            <a:r>
              <a:rPr lang="en-US" altLang="ko-KR" sz="3000" dirty="0" smtClean="0"/>
              <a:t>HTML5 </a:t>
            </a:r>
            <a:r>
              <a:rPr lang="ko-KR" altLang="en-US" sz="3000" dirty="0" smtClean="0"/>
              <a:t>기술동향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632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글씨체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 등 다양한 스타일 및 효과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 smtClean="0"/>
              <a:t>(CSS3 3D Flip Cards):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://css3playground.com/3d-flip-cards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Styling Effects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696" y="2420888"/>
            <a:ext cx="4466258" cy="31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8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W3C, IETF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ECMA TC39</a:t>
            </a:r>
            <a:r>
              <a:rPr lang="ko-KR" altLang="en-US" dirty="0" smtClean="0"/>
              <a:t>간 협업 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W3C: Markup, CSS, Web API </a:t>
            </a:r>
            <a:r>
              <a:rPr lang="ko-KR" altLang="en-US" dirty="0" smtClean="0"/>
              <a:t>표준화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Geolocation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Websocket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WebRTC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IETF: Protocol </a:t>
            </a:r>
            <a:r>
              <a:rPr lang="ko-KR" altLang="en-US" dirty="0" smtClean="0"/>
              <a:t>표준화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HTTP 2.0, Web Socket/Web RTC </a:t>
            </a:r>
            <a:r>
              <a:rPr lang="ko-KR" altLang="en-US" dirty="0" smtClean="0"/>
              <a:t>프로토콜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ECMA TC39: </a:t>
            </a:r>
            <a:r>
              <a:rPr lang="en-US" altLang="ko-KR" dirty="0" smtClean="0"/>
              <a:t>JavaScript </a:t>
            </a:r>
            <a:r>
              <a:rPr lang="ko-KR" altLang="en-US" dirty="0" smtClean="0"/>
              <a:t>표준화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ES6: Promise, Class, Modules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ES7 </a:t>
            </a:r>
            <a:r>
              <a:rPr lang="ko-KR" altLang="en-US" dirty="0" smtClean="0"/>
              <a:t>표준화도 동시에 진행 중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표준화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31" y="5099067"/>
            <a:ext cx="2736304" cy="6024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807" y="4795352"/>
            <a:ext cx="2040984" cy="1081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463" y="5011208"/>
            <a:ext cx="2233985" cy="7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APIs and Related Technologies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624"/>
          <a:stretch/>
        </p:blipFill>
        <p:spPr>
          <a:xfrm>
            <a:off x="920552" y="1340768"/>
            <a:ext cx="8036541" cy="5477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2446" y="6525934"/>
            <a:ext cx="1412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By Sergey </a:t>
            </a:r>
            <a:r>
              <a:rPr lang="en-US" altLang="ko-KR" sz="1200" dirty="0" err="1" smtClean="0">
                <a:solidFill>
                  <a:schemeClr val="bg1">
                    <a:lumMod val="50000"/>
                  </a:schemeClr>
                </a:solidFill>
              </a:rPr>
              <a:t>Mavrody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920552" y="6237311"/>
            <a:ext cx="2304256" cy="5475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18816" y="1340768"/>
            <a:ext cx="2089968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5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성능 개선</a:t>
            </a:r>
            <a:endParaRPr lang="en-US" altLang="ko-KR" dirty="0"/>
          </a:p>
          <a:p>
            <a:pPr lvl="1"/>
            <a:r>
              <a:rPr lang="en-US" altLang="ko-KR" dirty="0"/>
              <a:t>Service </a:t>
            </a:r>
            <a:r>
              <a:rPr lang="en-US" altLang="ko-KR" dirty="0" smtClean="0"/>
              <a:t>Worker</a:t>
            </a:r>
          </a:p>
          <a:p>
            <a:pPr lvl="2"/>
            <a:r>
              <a:rPr lang="ko-KR" altLang="en-US" dirty="0" smtClean="0"/>
              <a:t>오프라인 </a:t>
            </a:r>
            <a:r>
              <a:rPr lang="ko-KR" altLang="en-US" dirty="0" err="1" smtClean="0"/>
              <a:t>사용성</a:t>
            </a:r>
            <a:r>
              <a:rPr lang="ko-KR" altLang="en-US" dirty="0" smtClean="0"/>
              <a:t> 강화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실행 및 </a:t>
            </a:r>
            <a:r>
              <a:rPr lang="en-US" altLang="ko-KR" dirty="0" smtClean="0"/>
              <a:t>UX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수준으로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ko-KR" altLang="en-US" dirty="0" smtClean="0"/>
              <a:t>백그라운드 실행 지원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</a:t>
            </a:r>
            <a:r>
              <a:rPr lang="en-US" altLang="ko-KR" dirty="0" smtClean="0"/>
              <a:t>(push, alarm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처리 지원</a:t>
            </a:r>
            <a:endParaRPr lang="en-US" altLang="ko-KR" dirty="0"/>
          </a:p>
          <a:p>
            <a:pPr lvl="1"/>
            <a:r>
              <a:rPr lang="en-US" altLang="ko-KR" dirty="0"/>
              <a:t>Web </a:t>
            </a:r>
            <a:r>
              <a:rPr lang="en-US" altLang="ko-KR" dirty="0" smtClean="0"/>
              <a:t>Components</a:t>
            </a:r>
          </a:p>
          <a:p>
            <a:pPr lvl="2"/>
            <a:r>
              <a:rPr lang="ko-KR" altLang="en-US" dirty="0" smtClean="0"/>
              <a:t>개발자가 자체적으로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요소를 만드는 기술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요소 묶어 캡슐화하여 개발의 효율을 증대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신규 기능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Web RTC</a:t>
            </a:r>
          </a:p>
          <a:p>
            <a:pPr lvl="1"/>
            <a:r>
              <a:rPr lang="en-US" altLang="ko-KR" dirty="0" smtClean="0"/>
              <a:t>Push Notification</a:t>
            </a:r>
          </a:p>
          <a:p>
            <a:pPr lvl="1"/>
            <a:r>
              <a:rPr lang="en-US" altLang="ko-KR" dirty="0" smtClean="0"/>
              <a:t>Web Application Manifest Format</a:t>
            </a:r>
          </a:p>
          <a:p>
            <a:pPr lvl="1"/>
            <a:r>
              <a:rPr lang="en-US" altLang="ko-KR" dirty="0" smtClean="0"/>
              <a:t>Web NFC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중인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핵심 표준들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96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/>
          <a:lstStyle/>
          <a:p>
            <a:r>
              <a:rPr lang="en-US" altLang="ko-KR" dirty="0" smtClean="0"/>
              <a:t>Web Real Time Communication</a:t>
            </a:r>
          </a:p>
          <a:p>
            <a:pPr lvl="1"/>
            <a:r>
              <a:rPr lang="ko-KR" altLang="en-US" dirty="0" smtClean="0"/>
              <a:t>비디오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오디오 및 </a:t>
            </a:r>
            <a:r>
              <a:rPr lang="en-US" altLang="ko-KR" dirty="0" smtClean="0"/>
              <a:t>P2P(peer to peer) </a:t>
            </a:r>
            <a:r>
              <a:rPr lang="ko-KR" altLang="en-US" dirty="0" smtClean="0"/>
              <a:t>통신 기능에 대한 웹 표준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거의 모든 단말 간 화상통화 및 데이터 교환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향후 </a:t>
            </a:r>
            <a:r>
              <a:rPr lang="en-US" altLang="ko-KR" dirty="0" smtClean="0"/>
              <a:t>IMS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Web RTC  </a:t>
            </a:r>
            <a:r>
              <a:rPr lang="ko-KR" altLang="en-US" dirty="0" smtClean="0"/>
              <a:t>통합 예상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www.webrtc.org/demo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RTC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76" y="3458501"/>
            <a:ext cx="5038886" cy="28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/>
          <a:lstStyle/>
          <a:p>
            <a:r>
              <a:rPr lang="en-US" altLang="ko-KR" dirty="0" smtClean="0"/>
              <a:t>Web Push</a:t>
            </a:r>
            <a:r>
              <a:rPr lang="ko-KR" altLang="en-US" dirty="0" smtClean="0"/>
              <a:t>를 이용하여 단말에 메시지 전송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네이티브</a:t>
            </a:r>
            <a:r>
              <a:rPr lang="en-US" altLang="ko-KR" dirty="0" smtClean="0"/>
              <a:t>(native)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없이 웹에서 </a:t>
            </a:r>
            <a:r>
              <a:rPr lang="ko-KR" altLang="en-US" dirty="0" err="1" smtClean="0"/>
              <a:t>푸쉬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사용자는 일반적인 웹 페이지에서 </a:t>
            </a:r>
            <a:r>
              <a:rPr lang="ko-KR" altLang="en-US" dirty="0" err="1" smtClean="0"/>
              <a:t>푸쉬</a:t>
            </a:r>
            <a:r>
              <a:rPr lang="en-US" altLang="ko-KR" dirty="0" smtClean="0"/>
              <a:t>(push) </a:t>
            </a:r>
            <a:r>
              <a:rPr lang="ko-KR" altLang="en-US" dirty="0" smtClean="0"/>
              <a:t>서비스 구독 신청</a:t>
            </a:r>
            <a:endParaRPr lang="en-US" altLang="ko-KR" dirty="0"/>
          </a:p>
          <a:p>
            <a:pPr lvl="1"/>
            <a:r>
              <a:rPr lang="ko-KR" altLang="en-US" dirty="0" smtClean="0"/>
              <a:t>브라우저가 실행되어 있지 않아도 메시지 수신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/>
              <a:t>: </a:t>
            </a:r>
            <a:r>
              <a:rPr lang="en-US" altLang="ko-KR" sz="2400" dirty="0">
                <a:latin typeface="+mj-ea"/>
                <a:hlinkClick r:id="rId2"/>
              </a:rPr>
              <a:t>https://developer.mozilla.org/ko/demos/detail/html5-notifications</a:t>
            </a:r>
            <a:endParaRPr lang="en-US" altLang="ko-KR" sz="2400" dirty="0">
              <a:latin typeface="+mj-ea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Push Notification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672" b="8336"/>
          <a:stretch/>
        </p:blipFill>
        <p:spPr>
          <a:xfrm>
            <a:off x="5025008" y="3501008"/>
            <a:ext cx="4543425" cy="27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2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/>
          <a:lstStyle/>
          <a:p>
            <a:r>
              <a:rPr lang="ko-KR" altLang="en-US" dirty="0" smtClean="0"/>
              <a:t>웹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(Web Application)</a:t>
            </a:r>
            <a:r>
              <a:rPr lang="ko-KR" altLang="en-US" dirty="0" smtClean="0"/>
              <a:t>의 정보를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브라우저가 </a:t>
            </a:r>
            <a:r>
              <a:rPr lang="ko-KR" altLang="en-US" dirty="0" err="1" smtClean="0"/>
              <a:t>앱과</a:t>
            </a:r>
            <a:r>
              <a:rPr lang="ko-KR" altLang="en-US" dirty="0" smtClean="0"/>
              <a:t> 상호작용 하는데 필요한 정보를 포함한 </a:t>
            </a:r>
            <a:r>
              <a:rPr lang="en-US" altLang="ko-KR" dirty="0" smtClean="0"/>
              <a:t>JSON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권한</a:t>
            </a:r>
            <a:r>
              <a:rPr lang="en-US" altLang="ko-KR" dirty="0"/>
              <a:t> </a:t>
            </a:r>
            <a:r>
              <a:rPr lang="ko-KR" altLang="en-US" dirty="0" smtClean="0"/>
              <a:t>등 기본적인 정보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구동에 사용되는 웹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알람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목록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네이티브</a:t>
            </a:r>
            <a:r>
              <a:rPr lang="en-US" altLang="ko-KR" dirty="0"/>
              <a:t> </a:t>
            </a:r>
            <a:r>
              <a:rPr lang="ko-KR" altLang="en-US" dirty="0" err="1" smtClean="0"/>
              <a:t>앱과</a:t>
            </a:r>
            <a:r>
              <a:rPr lang="ko-KR" altLang="en-US" dirty="0" smtClean="0"/>
              <a:t> 같은 사용자 경험 제공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Application Manifest Format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487343" y="3298535"/>
            <a:ext cx="3816424" cy="2853663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“name”: “HTML5 Web Application”,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“icon”: [{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   “</a:t>
            </a:r>
            <a:r>
              <a:rPr kumimoji="1" lang="en-US" altLang="ko-KR" sz="1200" dirty="0" err="1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src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”: “icon/small”,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   “sizes”: “64x64”,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   “type”: “image/</a:t>
            </a:r>
            <a:r>
              <a:rPr kumimoji="1" lang="en-US" altLang="ko-KR" sz="1200" dirty="0" err="1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webp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”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   },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   “</a:t>
            </a:r>
            <a:r>
              <a:rPr kumimoji="1" lang="en-US" altLang="ko-KR" sz="1200" dirty="0" err="1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src</a:t>
            </a: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”: “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icon/big”,</a:t>
            </a:r>
            <a:endParaRPr kumimoji="1" lang="en-US" altLang="ko-KR" sz="1200" dirty="0"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“</a:t>
            </a: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sizes”: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“128x128”</a:t>
            </a:r>
            <a:endParaRPr kumimoji="1" lang="en-US" altLang="ko-KR" sz="1200" dirty="0"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}],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“developer”: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   “name”: “CNU DBSLAB”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“</a:t>
            </a:r>
            <a:r>
              <a:rPr kumimoji="1" lang="en-US" altLang="ko-KR" sz="1200" dirty="0" err="1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start_url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”: “/start.html”,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“display”: “</a:t>
            </a:r>
            <a:r>
              <a:rPr kumimoji="1" lang="en-US" altLang="ko-KR" sz="1200" dirty="0" err="1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fullscreen</a:t>
            </a: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”,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“orientation”: “landscape”</a:t>
            </a:r>
            <a:endParaRPr kumimoji="1" lang="en-US" altLang="ko-KR" sz="1200" dirty="0"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   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dirty="0" smtClean="0"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88" y="3320988"/>
            <a:ext cx="1584176" cy="284431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 bwMode="auto">
          <a:xfrm>
            <a:off x="5087743" y="4454314"/>
            <a:ext cx="792088" cy="577664"/>
          </a:xfrm>
          <a:prstGeom prst="rightArrow">
            <a:avLst/>
          </a:prstGeom>
          <a:solidFill>
            <a:srgbClr val="F6611E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 smtClean="0">
                <a:latin typeface="+mn-ea"/>
              </a:rPr>
              <a:t>  설치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41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/>
          <a:lstStyle/>
          <a:p>
            <a:r>
              <a:rPr lang="en-US" altLang="ko-KR" dirty="0" smtClean="0"/>
              <a:t>NFC</a:t>
            </a:r>
            <a:r>
              <a:rPr lang="ko-KR" altLang="en-US" dirty="0" smtClean="0"/>
              <a:t>를 통해 특정 웹 페이지 연동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행동을 인식해 다양한 서비스와 연계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www.youtube.com/watch?v=uPszTUpTM8Q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NFC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21235" b="-5370"/>
          <a:stretch/>
        </p:blipFill>
        <p:spPr>
          <a:xfrm>
            <a:off x="2708794" y="3140968"/>
            <a:ext cx="4438650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넷</a:t>
            </a:r>
            <a:r>
              <a:rPr lang="ko-KR" altLang="en-US" dirty="0" err="1" smtClean="0"/>
              <a:t>플릭스</a:t>
            </a:r>
            <a:r>
              <a:rPr lang="en-US" altLang="ko-KR" dirty="0" smtClean="0"/>
              <a:t>(Netflix)</a:t>
            </a:r>
          </a:p>
          <a:p>
            <a:pPr lvl="1"/>
            <a:r>
              <a:rPr lang="ko-KR" altLang="en-US" dirty="0" smtClean="0"/>
              <a:t>온라인 </a:t>
            </a:r>
            <a:r>
              <a:rPr lang="en-US" altLang="ko-KR" dirty="0" smtClean="0"/>
              <a:t>DVD </a:t>
            </a:r>
            <a:r>
              <a:rPr lang="ko-KR" altLang="en-US" dirty="0" smtClean="0"/>
              <a:t>서비스의 </a:t>
            </a:r>
            <a:r>
              <a:rPr lang="ko-KR" altLang="en-US" dirty="0" err="1" smtClean="0"/>
              <a:t>프트리밍</a:t>
            </a:r>
            <a:r>
              <a:rPr lang="ko-KR" altLang="en-US" dirty="0" smtClean="0"/>
              <a:t> 플랫폼으로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채택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없이 브라우저에서 바로 프리미엄 비디오 시청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 </a:t>
            </a:r>
            <a:r>
              <a:rPr lang="ko-KR" altLang="en-US" dirty="0" smtClean="0"/>
              <a:t>및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환경을 모두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의 디지털저작권관리</a:t>
            </a:r>
            <a:r>
              <a:rPr lang="en-US" altLang="ko-KR" dirty="0" smtClean="0"/>
              <a:t>(DRM)</a:t>
            </a:r>
            <a:r>
              <a:rPr lang="ko-KR" altLang="en-US" dirty="0"/>
              <a:t> </a:t>
            </a:r>
            <a:r>
              <a:rPr lang="ko-KR" altLang="en-US" dirty="0" smtClean="0"/>
              <a:t>지원은 진행 중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적용사례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멀티미디어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3429000"/>
            <a:ext cx="4220951" cy="28208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40" y="3789040"/>
            <a:ext cx="35718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스크라이브드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Scribd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기존 </a:t>
            </a:r>
            <a:r>
              <a:rPr lang="ko-KR" altLang="en-US" dirty="0" err="1" smtClean="0"/>
              <a:t>어도비</a:t>
            </a:r>
            <a:r>
              <a:rPr lang="ko-KR" altLang="en-US" dirty="0" smtClean="0"/>
              <a:t> 플래시</a:t>
            </a:r>
            <a:r>
              <a:rPr lang="en-US" altLang="ko-KR" dirty="0" smtClean="0"/>
              <a:t>(Adobe Flash)</a:t>
            </a:r>
            <a:r>
              <a:rPr lang="ko-KR" altLang="en-US" dirty="0" smtClean="0"/>
              <a:t>에 의존한 온라인 </a:t>
            </a:r>
            <a:r>
              <a:rPr lang="ko-KR" altLang="en-US" dirty="0" err="1" smtClean="0"/>
              <a:t>뷰어를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로 교체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웹 폰트 확장으로 문서 본래의 폰트를 브라우저에 구현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캔버스</a:t>
            </a:r>
            <a:r>
              <a:rPr lang="en-US" altLang="ko-KR" dirty="0" smtClean="0"/>
              <a:t>(Canvas)</a:t>
            </a:r>
            <a:r>
              <a:rPr lang="ko-KR" altLang="en-US" dirty="0" smtClean="0"/>
              <a:t>를 이용해 문자 및 이미지를 화면에 배치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 smtClean="0"/>
              <a:t>적용사례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온라인 문서 저장소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74" y="3212976"/>
            <a:ext cx="4082209" cy="2612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18" y="3212975"/>
            <a:ext cx="4219145" cy="26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7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548688" y="6453188"/>
            <a:ext cx="1357312" cy="365125"/>
          </a:xfrm>
        </p:spPr>
        <p:txBody>
          <a:bodyPr/>
          <a:lstStyle/>
          <a:p>
            <a:fld id="{F015DC0F-71DC-4887-B073-55A9653F731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57162"/>
            <a:ext cx="9172575" cy="6543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6111"/>
          <a:stretch/>
        </p:blipFill>
        <p:spPr>
          <a:xfrm>
            <a:off x="366711" y="157162"/>
            <a:ext cx="9172575" cy="6543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5697"/>
          <a:stretch/>
        </p:blipFill>
        <p:spPr>
          <a:xfrm>
            <a:off x="366710" y="157162"/>
            <a:ext cx="9172576" cy="65436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22042"/>
          <a:stretch/>
        </p:blipFill>
        <p:spPr>
          <a:xfrm>
            <a:off x="366708" y="157162"/>
            <a:ext cx="9172577" cy="6543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t="11895"/>
          <a:stretch/>
        </p:blipFill>
        <p:spPr>
          <a:xfrm>
            <a:off x="365896" y="157163"/>
            <a:ext cx="9173389" cy="65436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t="19848"/>
          <a:stretch/>
        </p:blipFill>
        <p:spPr>
          <a:xfrm>
            <a:off x="365895" y="150312"/>
            <a:ext cx="9173390" cy="65505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rcRect b="12794"/>
          <a:stretch/>
        </p:blipFill>
        <p:spPr>
          <a:xfrm>
            <a:off x="365895" y="157161"/>
            <a:ext cx="9173390" cy="65436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893" y="157161"/>
            <a:ext cx="9173391" cy="65436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893" y="157160"/>
            <a:ext cx="9173391" cy="654367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893" y="157161"/>
            <a:ext cx="9173391" cy="65505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890" y="150313"/>
            <a:ext cx="9173394" cy="655052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 bwMode="auto">
          <a:xfrm>
            <a:off x="394554" y="143462"/>
            <a:ext cx="9144730" cy="6564223"/>
          </a:xfrm>
          <a:prstGeom prst="rect">
            <a:avLst/>
          </a:prstGeom>
          <a:noFill/>
          <a:ln w="635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앵그리버드</a:t>
            </a:r>
            <a:r>
              <a:rPr lang="en-US" altLang="ko-KR" dirty="0" smtClean="0"/>
              <a:t>(Angry Birds)</a:t>
            </a:r>
          </a:p>
          <a:p>
            <a:pPr lvl="1"/>
            <a:r>
              <a:rPr lang="ko-KR" altLang="en-US" dirty="0" err="1" smtClean="0"/>
              <a:t>구글</a:t>
            </a:r>
            <a:r>
              <a:rPr lang="ko-KR" altLang="en-US" dirty="0" smtClean="0"/>
              <a:t> 크롬을 통해 </a:t>
            </a:r>
            <a:r>
              <a:rPr lang="ko-KR" altLang="en-US" dirty="0" err="1" smtClean="0"/>
              <a:t>앱을</a:t>
            </a:r>
            <a:r>
              <a:rPr lang="ko-KR" altLang="en-US" dirty="0"/>
              <a:t> </a:t>
            </a:r>
            <a:r>
              <a:rPr lang="ko-KR" altLang="en-US" dirty="0" err="1" smtClean="0"/>
              <a:t>다운로드하여</a:t>
            </a:r>
            <a:r>
              <a:rPr lang="ko-KR" altLang="en-US" dirty="0" smtClean="0"/>
              <a:t> 브라우저에서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앱과</a:t>
            </a:r>
            <a:r>
              <a:rPr lang="ko-KR" altLang="en-US" dirty="0" smtClean="0"/>
              <a:t> 거의 같은 경험을 제공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캔버스를 통해 그래픽 작업 처리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 smtClean="0"/>
              <a:t>적용사례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736" y="2922246"/>
            <a:ext cx="4680520" cy="33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0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인터넷 </a:t>
            </a:r>
            <a:r>
              <a:rPr lang="ko-KR" altLang="en-US" dirty="0" err="1" smtClean="0"/>
              <a:t>아카이브</a:t>
            </a:r>
            <a:r>
              <a:rPr lang="en-US" altLang="ko-KR" dirty="0" smtClean="0"/>
              <a:t>(Internet Archive)</a:t>
            </a:r>
            <a:endParaRPr lang="en-US" altLang="ko-KR" dirty="0"/>
          </a:p>
          <a:p>
            <a:pPr lvl="1"/>
            <a:r>
              <a:rPr lang="en-US" altLang="ko-KR" dirty="0" smtClean="0"/>
              <a:t>“The Console Living Room”</a:t>
            </a:r>
          </a:p>
          <a:p>
            <a:pPr lvl="2"/>
            <a:r>
              <a:rPr lang="en-US" altLang="ko-KR" dirty="0" smtClean="0"/>
              <a:t>JavaScript </a:t>
            </a:r>
            <a:r>
              <a:rPr lang="ko-KR" altLang="en-US" dirty="0" smtClean="0"/>
              <a:t>에뮬레이터</a:t>
            </a:r>
            <a:r>
              <a:rPr lang="en-US" altLang="ko-KR" dirty="0" smtClean="0"/>
              <a:t>(JSEMSS)</a:t>
            </a:r>
            <a:r>
              <a:rPr lang="ko-KR" altLang="en-US" dirty="0" smtClean="0"/>
              <a:t>를 이용하여 단종된 비디오 게임 콘솔을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최신 브라우저에서 플러그인 또는 추가설정 없이 게임 실행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적용사례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아카이브</a:t>
            </a:r>
            <a:r>
              <a:rPr lang="en-US" altLang="ko-KR" dirty="0" smtClean="0"/>
              <a:t>(archive)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181" y="3284984"/>
            <a:ext cx="1846428" cy="15581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89" y="4630478"/>
            <a:ext cx="1631707" cy="10458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52" y="3650112"/>
            <a:ext cx="1991747" cy="11381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62128" y="5846708"/>
            <a:ext cx="39145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5"/>
              </a:rPr>
              <a:t>https://</a:t>
            </a:r>
            <a:r>
              <a:rPr lang="ko-KR" altLang="en-US" sz="1400" dirty="0" smtClean="0">
                <a:hlinkClick r:id="rId5"/>
              </a:rPr>
              <a:t>archive.org/details/Tank_Attack_1981_VTL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595" y="3099071"/>
            <a:ext cx="3544813" cy="27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7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디바이스 수는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배씩 증가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환경에서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의 중요성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2" y="1988840"/>
            <a:ext cx="5976664" cy="4139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6976" y="6068712"/>
            <a:ext cx="2960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ITU, Mark </a:t>
            </a:r>
            <a:r>
              <a:rPr lang="en-US" altLang="ko-KR" sz="1200" dirty="0" err="1" smtClean="0">
                <a:solidFill>
                  <a:schemeClr val="bg1">
                    <a:lumMod val="50000"/>
                  </a:schemeClr>
                </a:solidFill>
              </a:rPr>
              <a:t>Lipacis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, Morgan Stanley Research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>
            <a:normAutofit/>
          </a:bodyPr>
          <a:lstStyle/>
          <a:p>
            <a:r>
              <a:rPr lang="en-US" altLang="ko-KR" dirty="0"/>
              <a:t>Connected Device Mindshare, Q1 2014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환경에서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의 중요성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49944" y="1611576"/>
            <a:ext cx="4358039" cy="48245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944" y="4978567"/>
            <a:ext cx="2952328" cy="125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7962" y="6088409"/>
            <a:ext cx="1042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Vision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Mobile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개발자의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선호 이유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모바일</a:t>
            </a:r>
            <a:r>
              <a:rPr lang="ko-KR" altLang="en-US" dirty="0"/>
              <a:t> 환경에서 </a:t>
            </a:r>
            <a:r>
              <a:rPr lang="en-US" altLang="ko-KR" dirty="0"/>
              <a:t>HTML5</a:t>
            </a:r>
            <a:r>
              <a:rPr lang="ko-KR" altLang="en-US" dirty="0"/>
              <a:t>의 </a:t>
            </a:r>
            <a:r>
              <a:rPr lang="ko-KR" altLang="en-US" dirty="0" smtClean="0"/>
              <a:t>중요성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1638" t="14290" r="1638" b="-14290"/>
          <a:stretch/>
        </p:blipFill>
        <p:spPr>
          <a:xfrm>
            <a:off x="2238707" y="2134181"/>
            <a:ext cx="5738629" cy="4031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5171" y="5810414"/>
            <a:ext cx="1042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Vision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Mobile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브라우저 하위 호환성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버전 별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지원 확인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http://caniuse.com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별 </a:t>
            </a:r>
            <a:r>
              <a:rPr lang="en-US" altLang="ko-KR" dirty="0" smtClean="0"/>
              <a:t>HTML5 &amp; CSS3 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http://html5test.com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5 </a:t>
            </a:r>
            <a:r>
              <a:rPr lang="ko-KR" altLang="en-US" dirty="0" smtClean="0"/>
              <a:t>도입 시 기술적 </a:t>
            </a:r>
            <a:r>
              <a:rPr lang="ko-KR" altLang="en-US" dirty="0" smtClean="0"/>
              <a:t>고려사항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1" y="2852936"/>
            <a:ext cx="7468522" cy="2520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68" y="3811213"/>
            <a:ext cx="6758936" cy="22255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2730568" y="3811212"/>
            <a:ext cx="6758936" cy="2282084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6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브라우저 별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지원 현황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32" y="1412776"/>
            <a:ext cx="7912174" cy="46461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972032" y="1412776"/>
            <a:ext cx="7912174" cy="4646102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89304" y="6093296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HTML5test.com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6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4491"/>
          <a:stretch/>
        </p:blipFill>
        <p:spPr>
          <a:xfrm>
            <a:off x="1265713" y="1905516"/>
            <a:ext cx="7359696" cy="298132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 </a:t>
            </a:r>
            <a:r>
              <a:rPr lang="ko-KR" altLang="en-US" dirty="0" smtClean="0"/>
              <a:t>브라우저 이용통계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전세계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1253920" y="1862505"/>
            <a:ext cx="7360374" cy="3098368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3929" y="5003884"/>
            <a:ext cx="606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2014</a:t>
            </a:r>
            <a:r>
              <a:rPr lang="ko-KR" altLang="en-US" dirty="0" smtClean="0"/>
              <a:t>년 현재</a:t>
            </a:r>
            <a:r>
              <a:rPr lang="en-US" altLang="ko-KR" dirty="0" smtClean="0"/>
              <a:t>: Chrome(46%), IE(24%), Firefox(20%), Safari(5%)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16579" y="5949280"/>
            <a:ext cx="2219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Korea HTML, StateCounter.com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 </a:t>
            </a:r>
            <a:r>
              <a:rPr lang="ko-KR" altLang="en-US" dirty="0" smtClean="0"/>
              <a:t>브라우저 이용통계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우리나라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00" y="1933890"/>
            <a:ext cx="7305675" cy="30099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1253920" y="1862505"/>
            <a:ext cx="7360374" cy="3098368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3929" y="5003884"/>
            <a:ext cx="598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2014</a:t>
            </a:r>
            <a:r>
              <a:rPr lang="ko-KR" altLang="en-US" dirty="0" smtClean="0"/>
              <a:t>년 현재</a:t>
            </a:r>
            <a:r>
              <a:rPr lang="en-US" altLang="ko-KR" dirty="0" smtClean="0"/>
              <a:t>: IE(79%), Chrome(17%) Firefox(1%), Safari(0.7%)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16579" y="5949280"/>
            <a:ext cx="2219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Korea HTML, StateCounter.com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브라우저 이용통계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전세계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23577" y="5075892"/>
            <a:ext cx="643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2014</a:t>
            </a:r>
            <a:r>
              <a:rPr lang="ko-KR" altLang="en-US" dirty="0" smtClean="0"/>
              <a:t>년 현재</a:t>
            </a:r>
            <a:r>
              <a:rPr lang="en-US" altLang="ko-KR" dirty="0" smtClean="0"/>
              <a:t>: Android(27%), iPhone(21%), Opera(14%), Nokia(6%)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33" y="1988840"/>
            <a:ext cx="7419975" cy="2952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1253920" y="1916832"/>
            <a:ext cx="7360374" cy="3098368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6579" y="5949280"/>
            <a:ext cx="2219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Korea HTML, StateCounter.com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/>
          <a:lstStyle/>
          <a:p>
            <a:r>
              <a:rPr lang="ko-KR" altLang="en-US" dirty="0" smtClean="0"/>
              <a:t>개념 및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 smtClean="0"/>
              <a:t>을 다양한 애플리케이션까지 개발할 수 있는 플랫폼으로 진화</a:t>
            </a:r>
            <a:endParaRPr lang="en-US" altLang="ko-KR" dirty="0" smtClean="0"/>
          </a:p>
          <a:p>
            <a:pPr lvl="1"/>
            <a:endParaRPr lang="en-US" altLang="ko-KR" sz="1100" dirty="0" smtClean="0"/>
          </a:p>
          <a:p>
            <a:r>
              <a:rPr lang="ko-KR" altLang="en-US" dirty="0" smtClean="0"/>
              <a:t>주요기능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292" y="2955356"/>
            <a:ext cx="514350" cy="4476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292" y="3851265"/>
            <a:ext cx="504825" cy="4381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496" y="4647761"/>
            <a:ext cx="476250" cy="4667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964" y="5487762"/>
            <a:ext cx="495300" cy="457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53828" y="3412811"/>
            <a:ext cx="1064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Web Socket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257219" y="4265968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Geo-Location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241282" y="509785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Styling Effects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5405893" y="5942374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Semantics</a:t>
            </a:r>
            <a:endParaRPr lang="ko-KR" altLang="en-US" sz="1400" dirty="0"/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5003031" y="2955356"/>
            <a:ext cx="1747466" cy="787651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5005734" y="3779978"/>
            <a:ext cx="1747466" cy="787651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5003030" y="4617982"/>
            <a:ext cx="1747466" cy="787651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5003030" y="5452251"/>
            <a:ext cx="1747466" cy="787651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2307978" y="2955416"/>
            <a:ext cx="2501006" cy="7742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 smtClean="0">
                <a:latin typeface="+mn-ea"/>
              </a:rPr>
              <a:t>비디오 및 오디오 기능을</a:t>
            </a:r>
            <a:endParaRPr kumimoji="1" lang="en-US" altLang="ko-KR" sz="1400" dirty="0" smtClean="0"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자체적으로 지원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291" y="2978958"/>
            <a:ext cx="485775" cy="447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424" y="3832215"/>
            <a:ext cx="485775" cy="457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923" y="4645729"/>
            <a:ext cx="485775" cy="485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497" y="5485809"/>
            <a:ext cx="466725" cy="4667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6670" y="3442308"/>
            <a:ext cx="124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Video &amp; Audio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60512" y="4276254"/>
            <a:ext cx="174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3D, Graphic &amp; Effects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739560" y="5085184"/>
            <a:ext cx="1477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Offline &amp; Storage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855872" y="5928552"/>
            <a:ext cx="1216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Device Access</a:t>
            </a:r>
            <a:endParaRPr lang="ko-KR" altLang="en-US" sz="1400" dirty="0"/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560513" y="2955356"/>
            <a:ext cx="1747466" cy="787651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563216" y="3779978"/>
            <a:ext cx="1747466" cy="787651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560512" y="4617982"/>
            <a:ext cx="1747466" cy="787651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560512" y="5452251"/>
            <a:ext cx="1747466" cy="787651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2307978" y="3787628"/>
            <a:ext cx="2501006" cy="7742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다양한 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2</a:t>
            </a: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차원 및 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3</a:t>
            </a: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차원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 smtClean="0">
                <a:latin typeface="+mn-ea"/>
              </a:rPr>
              <a:t>그래픽 기능을 지원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2307978" y="4631424"/>
            <a:ext cx="2501006" cy="7742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 smtClean="0">
                <a:latin typeface="+mn-ea"/>
              </a:rPr>
              <a:t>네트워크 </a:t>
            </a:r>
            <a:r>
              <a:rPr kumimoji="1" lang="ko-KR" altLang="en-US" sz="1400" dirty="0" err="1" smtClean="0">
                <a:latin typeface="+mn-ea"/>
              </a:rPr>
              <a:t>미지원</a:t>
            </a:r>
            <a:r>
              <a:rPr kumimoji="1" lang="ko-KR" altLang="en-US" sz="1400" dirty="0" smtClean="0">
                <a:latin typeface="+mn-ea"/>
              </a:rPr>
              <a:t> 환경에서도</a:t>
            </a:r>
            <a:endParaRPr kumimoji="1" lang="en-US" altLang="ko-KR" sz="1400" dirty="0" smtClean="0"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웹 이용을 가능하게 함</a:t>
            </a: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2307978" y="5452585"/>
            <a:ext cx="2501006" cy="7742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 smtClean="0">
                <a:latin typeface="+mn-ea"/>
              </a:rPr>
              <a:t>카메라</a:t>
            </a:r>
            <a:r>
              <a:rPr kumimoji="1" lang="en-US" altLang="ko-KR" sz="1400" dirty="0" smtClean="0">
                <a:latin typeface="+mn-ea"/>
              </a:rPr>
              <a:t>, </a:t>
            </a:r>
            <a:r>
              <a:rPr kumimoji="1" lang="ko-KR" altLang="en-US" sz="1400" dirty="0" smtClean="0">
                <a:latin typeface="+mn-ea"/>
              </a:rPr>
              <a:t>동작센서 등의 </a:t>
            </a:r>
            <a:r>
              <a:rPr kumimoji="1" lang="en-US" altLang="ko-KR" sz="1400" dirty="0" smtClean="0">
                <a:latin typeface="+mn-ea"/>
              </a:rPr>
              <a:t>H/W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 smtClean="0">
                <a:latin typeface="+mn-ea"/>
              </a:rPr>
              <a:t>기능을 웹에서 직접 제어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6747031" y="2955416"/>
            <a:ext cx="2501006" cy="7742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웹 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</a:t>
            </a: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클라이언트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)</a:t>
            </a: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에서 서버 측과</a:t>
            </a:r>
            <a:endParaRPr kumimoji="1" lang="en-US" altLang="ko-KR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 smtClean="0">
                <a:latin typeface="+mn-ea"/>
              </a:rPr>
              <a:t>직접적인 양방향 통신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6747031" y="3787628"/>
            <a:ext cx="2501006" cy="7742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GPS</a:t>
            </a:r>
            <a:r>
              <a:rPr kumimoji="1" lang="en-US" altLang="ko-KR" sz="1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1" lang="ko-KR" altLang="en-US" sz="1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없이도 단말기의 지리적</a:t>
            </a:r>
            <a:endParaRPr kumimoji="1" lang="en-US" altLang="ko-KR" sz="14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aseline="0" dirty="0" smtClean="0">
                <a:latin typeface="+mn-ea"/>
              </a:rPr>
              <a:t>위치 정보를 제공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6747031" y="4631424"/>
            <a:ext cx="2501006" cy="7742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 smtClean="0">
                <a:latin typeface="+mn-ea"/>
              </a:rPr>
              <a:t>글씨체</a:t>
            </a:r>
            <a:r>
              <a:rPr kumimoji="1" lang="en-US" altLang="ko-KR" sz="1400" dirty="0" smtClean="0">
                <a:latin typeface="+mn-ea"/>
              </a:rPr>
              <a:t>, </a:t>
            </a:r>
            <a:r>
              <a:rPr kumimoji="1" lang="ko-KR" altLang="en-US" sz="1400" dirty="0" smtClean="0">
                <a:latin typeface="+mn-ea"/>
              </a:rPr>
              <a:t>색상</a:t>
            </a:r>
            <a:r>
              <a:rPr kumimoji="1" lang="en-US" altLang="ko-KR" sz="1400" dirty="0" smtClean="0">
                <a:latin typeface="+mn-ea"/>
              </a:rPr>
              <a:t>, </a:t>
            </a:r>
            <a:r>
              <a:rPr kumimoji="1" lang="ko-KR" altLang="en-US" sz="1400" dirty="0" smtClean="0">
                <a:latin typeface="+mn-ea"/>
              </a:rPr>
              <a:t>배경 등 다양한</a:t>
            </a:r>
            <a:endParaRPr kumimoji="1" lang="en-US" altLang="ko-KR" sz="1400" dirty="0" smtClean="0"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스타일 및 </a:t>
            </a:r>
            <a:r>
              <a:rPr kumimoji="1" lang="ko-KR" altLang="en-US" sz="1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이펙트</a:t>
            </a: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기능 제공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6747031" y="5452585"/>
            <a:ext cx="2501006" cy="77420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dirty="0" smtClean="0">
                <a:latin typeface="+mn-ea"/>
              </a:rPr>
              <a:t>웹 자료에 의미를 부여하여 </a:t>
            </a:r>
            <a:endParaRPr kumimoji="1" lang="en-US" altLang="ko-KR" sz="1400" dirty="0" smtClean="0">
              <a:latin typeface="+mn-ea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사용자 의도에 맞는 검색 제공</a:t>
            </a:r>
          </a:p>
        </p:txBody>
      </p:sp>
    </p:spTree>
    <p:extLst>
      <p:ext uri="{BB962C8B-B14F-4D97-AF65-F5344CB8AC3E}">
        <p14:creationId xmlns:p14="http://schemas.microsoft.com/office/powerpoint/2010/main" val="14078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브라우저 이용통계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우리나라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20" y="2013453"/>
            <a:ext cx="7296150" cy="29051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1253920" y="1916832"/>
            <a:ext cx="7360374" cy="3098368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0632" y="5075892"/>
            <a:ext cx="666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2014</a:t>
            </a:r>
            <a:r>
              <a:rPr lang="ko-KR" altLang="en-US" dirty="0" smtClean="0"/>
              <a:t>년 현재</a:t>
            </a:r>
            <a:r>
              <a:rPr lang="en-US" altLang="ko-KR" dirty="0" smtClean="0"/>
              <a:t>: Android(79%), iPhone(7%), Opera(0.2%), Firefox(0.1%)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16579" y="5949280"/>
            <a:ext cx="2219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Korea HTML, StateCounter.com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3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>
            <a:normAutofit/>
          </a:bodyPr>
          <a:lstStyle/>
          <a:p>
            <a:r>
              <a:rPr lang="ko-KR" altLang="en-US" dirty="0"/>
              <a:t>웹</a:t>
            </a:r>
            <a:r>
              <a:rPr lang="ko-KR" altLang="en-US" dirty="0" smtClean="0"/>
              <a:t> 이용환경 개선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호환성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플랫폼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스크린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디바이스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커머스</a:t>
            </a:r>
            <a:r>
              <a:rPr lang="ko-KR" altLang="en-US" dirty="0" smtClean="0"/>
              <a:t> 분야의 </a:t>
            </a:r>
            <a:r>
              <a:rPr lang="en-US" altLang="ko-KR" dirty="0" smtClean="0"/>
              <a:t>ActiveX, </a:t>
            </a:r>
            <a:r>
              <a:rPr lang="ko-KR" altLang="en-US" dirty="0" smtClean="0"/>
              <a:t>플래시 기반 플러그인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개인화를 위한 기능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 중심의 서비스 환경 지원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하나의 플랫폼으로 진화하고 있는 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터치와 같은 </a:t>
            </a:r>
            <a:r>
              <a:rPr lang="ko-KR" altLang="en-US" dirty="0" err="1" smtClean="0"/>
              <a:t>인터랙티브</a:t>
            </a:r>
            <a:r>
              <a:rPr lang="en-US" altLang="ko-KR" dirty="0" smtClean="0"/>
              <a:t>(interactive) UI/UX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센서</a:t>
            </a:r>
            <a:r>
              <a:rPr lang="en-US" altLang="ko-KR" dirty="0" smtClean="0"/>
              <a:t>, 2D/3D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알림</a:t>
            </a:r>
            <a:r>
              <a:rPr lang="en-US" altLang="ko-KR" dirty="0"/>
              <a:t> </a:t>
            </a:r>
            <a:r>
              <a:rPr lang="ko-KR" altLang="en-US" dirty="0" smtClean="0"/>
              <a:t>등 다양한 웹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보다 향상된 데이터 전송 보장</a:t>
            </a:r>
            <a:r>
              <a:rPr lang="en-US" altLang="ko-KR" dirty="0" smtClean="0"/>
              <a:t>(Web Socket)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애플리케이션와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차이는 점점 줄어들고 있음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중요성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3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를 바라보는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관점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683811"/>
            <a:ext cx="1224136" cy="8090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04" y="3183669"/>
            <a:ext cx="1024920" cy="10374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863" y="4437112"/>
            <a:ext cx="1384961" cy="757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0" y="5229200"/>
            <a:ext cx="2013547" cy="1103613"/>
          </a:xfrm>
          <a:prstGeom prst="rect">
            <a:avLst/>
          </a:prstGeom>
        </p:spPr>
      </p:pic>
      <p:sp>
        <p:nvSpPr>
          <p:cNvPr id="13" name="한쪽 모서리가 잘린 사각형 12"/>
          <p:cNvSpPr/>
          <p:nvPr/>
        </p:nvSpPr>
        <p:spPr bwMode="auto">
          <a:xfrm>
            <a:off x="3601655" y="1793104"/>
            <a:ext cx="5876679" cy="762839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차세대 웹 기술의 총합으로 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HTML5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4" name="한쪽 모서리가 잘린 사각형 13"/>
          <p:cNvSpPr/>
          <p:nvPr/>
        </p:nvSpPr>
        <p:spPr bwMode="auto">
          <a:xfrm>
            <a:off x="3601655" y="2648614"/>
            <a:ext cx="5867655" cy="762839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단말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플랫폼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, 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스크린의 경계가 없</a:t>
            </a:r>
            <a:r>
              <a:rPr kumimoji="1" lang="ko-KR" altLang="en-US" sz="2000" b="1" dirty="0" smtClean="0">
                <a:latin typeface="+mn-ea"/>
              </a:rPr>
              <a:t>도록 하는 </a:t>
            </a:r>
            <a:r>
              <a:rPr kumimoji="1" lang="en-US" altLang="ko-KR" sz="2000" b="1" dirty="0" smtClean="0">
                <a:latin typeface="+mn-ea"/>
              </a:rPr>
              <a:t>HTML5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5" name="한쪽 모서리가 잘린 사각형 14"/>
          <p:cNvSpPr/>
          <p:nvPr/>
        </p:nvSpPr>
        <p:spPr bwMode="auto">
          <a:xfrm>
            <a:off x="3601655" y="3499495"/>
            <a:ext cx="5876679" cy="762839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새로운 애플리케이션과 </a:t>
            </a:r>
            <a:r>
              <a:rPr kumimoji="1" lang="en-US" altLang="ko-KR" sz="2000" b="1" dirty="0" smtClean="0">
                <a:latin typeface="+mn-ea"/>
              </a:rPr>
              <a:t>SW </a:t>
            </a:r>
            <a:r>
              <a:rPr kumimoji="1" lang="ko-KR" altLang="en-US" sz="2000" b="1" dirty="0" smtClean="0">
                <a:latin typeface="+mn-ea"/>
              </a:rPr>
              <a:t>환경으로서의 </a:t>
            </a:r>
            <a:r>
              <a:rPr kumimoji="1" lang="en-US" altLang="ko-KR" sz="2000" b="1" dirty="0" smtClean="0">
                <a:latin typeface="+mn-ea"/>
              </a:rPr>
              <a:t>HTML5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6" name="한쪽 모서리가 잘린 사각형 15"/>
          <p:cNvSpPr/>
          <p:nvPr/>
        </p:nvSpPr>
        <p:spPr bwMode="auto">
          <a:xfrm>
            <a:off x="3601655" y="4342968"/>
            <a:ext cx="5876679" cy="762839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모든 정보</a:t>
            </a:r>
            <a:r>
              <a:rPr kumimoji="1" lang="en-US" altLang="ko-KR" sz="2000" b="1" dirty="0" smtClean="0">
                <a:latin typeface="+mn-ea"/>
              </a:rPr>
              <a:t>, </a:t>
            </a:r>
            <a:r>
              <a:rPr kumimoji="1" lang="ko-KR" altLang="en-US" sz="2000" b="1" dirty="0" smtClean="0">
                <a:latin typeface="+mn-ea"/>
              </a:rPr>
              <a:t>서비스와 사물을 묶는 관점으로 </a:t>
            </a:r>
            <a:r>
              <a:rPr kumimoji="1" lang="en-US" altLang="ko-KR" sz="2000" b="1" dirty="0" smtClean="0">
                <a:latin typeface="+mn-ea"/>
              </a:rPr>
              <a:t>HTML5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7" name="한쪽 모서리가 잘린 사각형 16"/>
          <p:cNvSpPr/>
          <p:nvPr/>
        </p:nvSpPr>
        <p:spPr bwMode="auto">
          <a:xfrm>
            <a:off x="3601655" y="5186441"/>
            <a:ext cx="5876679" cy="762839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인프라와 플랫폼</a:t>
            </a:r>
            <a:r>
              <a:rPr kumimoji="1" lang="ko-KR" altLang="en-US" sz="2000" b="1" dirty="0" smtClean="0">
                <a:latin typeface="+mn-ea"/>
              </a:rPr>
              <a:t>으로서의 </a:t>
            </a:r>
            <a:r>
              <a:rPr kumimoji="1" lang="en-US" altLang="ko-KR" sz="2000" b="1" dirty="0" smtClean="0">
                <a:latin typeface="+mn-ea"/>
              </a:rPr>
              <a:t>HTML5</a:t>
            </a:r>
            <a:endParaRPr kumimoji="1" lang="ko-KR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r="3322"/>
          <a:stretch/>
        </p:blipFill>
        <p:spPr>
          <a:xfrm>
            <a:off x="128465" y="2559213"/>
            <a:ext cx="1872208" cy="25573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664" y="2204864"/>
            <a:ext cx="1456968" cy="68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0" dirty="0" smtClean="0"/>
              <a:t>[1] </a:t>
            </a:r>
            <a:r>
              <a:rPr lang="ko-KR" altLang="en-US" sz="1800" b="0" dirty="0" smtClean="0"/>
              <a:t>박종명</a:t>
            </a:r>
            <a:r>
              <a:rPr lang="en-US" altLang="ko-KR" sz="1800" b="0" dirty="0" smtClean="0"/>
              <a:t>, “HTML </a:t>
            </a:r>
            <a:r>
              <a:rPr lang="ko-KR" altLang="en-US" sz="1800" b="0" dirty="0" smtClean="0"/>
              <a:t>개요와 기술적 특징</a:t>
            </a:r>
            <a:r>
              <a:rPr lang="en-US" altLang="ko-KR" sz="1800" b="0" dirty="0" smtClean="0"/>
              <a:t>”, </a:t>
            </a:r>
            <a:r>
              <a:rPr lang="en-US" altLang="ko-KR" sz="1800" b="0" dirty="0"/>
              <a:t>http://m.mkexdev.net/37</a:t>
            </a:r>
          </a:p>
          <a:p>
            <a:pPr marL="0" indent="0">
              <a:buNone/>
            </a:pPr>
            <a:r>
              <a:rPr lang="en-US" altLang="ko-KR" sz="1800" b="0" dirty="0" smtClean="0"/>
              <a:t>[2] </a:t>
            </a:r>
            <a:r>
              <a:rPr lang="en-US" altLang="ko-KR" sz="1800" b="0" dirty="0" err="1" smtClean="0"/>
              <a:t>CEnA</a:t>
            </a:r>
            <a:r>
              <a:rPr lang="en-US" altLang="ko-KR" sz="1800" b="0" dirty="0" smtClean="0"/>
              <a:t>, “HTML </a:t>
            </a:r>
            <a:r>
              <a:rPr lang="ko-KR" altLang="en-US" sz="1800" b="0" dirty="0" smtClean="0"/>
              <a:t>역사와 배경</a:t>
            </a:r>
            <a:r>
              <a:rPr lang="en-US" altLang="ko-KR" sz="1800" b="0" dirty="0" smtClean="0"/>
              <a:t>“, http</a:t>
            </a:r>
            <a:r>
              <a:rPr lang="en-US" altLang="ko-KR" sz="1800" b="0" dirty="0"/>
              <a:t>://docs.cena.co.kr/?</a:t>
            </a:r>
            <a:r>
              <a:rPr lang="en-US" altLang="ko-KR" sz="1800" b="0" dirty="0" smtClean="0"/>
              <a:t>mid=textyle&amp;document_srl=19600</a:t>
            </a:r>
          </a:p>
          <a:p>
            <a:pPr marL="0" indent="0">
              <a:buNone/>
            </a:pPr>
            <a:r>
              <a:rPr lang="en-US" altLang="ko-KR" sz="1800" b="0" dirty="0" smtClean="0"/>
              <a:t>[3] </a:t>
            </a:r>
            <a:r>
              <a:rPr lang="en-US" altLang="ko-KR" sz="1800" b="0" dirty="0"/>
              <a:t>Korea HTML, http://www.koreahtml5.kr</a:t>
            </a:r>
            <a:r>
              <a:rPr lang="en-US" altLang="ko-KR" sz="1800" b="0" dirty="0" smtClean="0"/>
              <a:t>/</a:t>
            </a:r>
          </a:p>
          <a:p>
            <a:pPr marL="0" indent="0">
              <a:buNone/>
            </a:pPr>
            <a:r>
              <a:rPr lang="en-US" altLang="ko-KR" sz="1800" b="0" dirty="0" smtClean="0"/>
              <a:t>[4] </a:t>
            </a:r>
            <a:r>
              <a:rPr lang="ko-KR" altLang="en-US" sz="1800" b="0" dirty="0" smtClean="0"/>
              <a:t>박종일</a:t>
            </a:r>
            <a:r>
              <a:rPr lang="en-US" altLang="ko-KR" sz="1800" b="0" dirty="0" smtClean="0"/>
              <a:t>, </a:t>
            </a:r>
            <a:r>
              <a:rPr lang="ko-KR" altLang="en-US" sz="1800" b="0" dirty="0" err="1" smtClean="0"/>
              <a:t>포비커</a:t>
            </a:r>
            <a:r>
              <a:rPr lang="en-US" altLang="ko-KR" sz="1800" b="0" dirty="0" smtClean="0"/>
              <a:t>(POBIKR), “HTML5</a:t>
            </a:r>
            <a:r>
              <a:rPr lang="ko-KR" altLang="en-US" sz="1800" b="0" dirty="0" smtClean="0"/>
              <a:t>의 현재 그리고 미래</a:t>
            </a:r>
            <a:r>
              <a:rPr lang="en-US" altLang="ko-KR" sz="1800" b="0" dirty="0" smtClean="0"/>
              <a:t>“</a:t>
            </a:r>
          </a:p>
          <a:p>
            <a:pPr marL="0" indent="0">
              <a:buNone/>
            </a:pPr>
            <a:r>
              <a:rPr lang="en-US" altLang="ko-KR" sz="1800" b="0" dirty="0" smtClean="0"/>
              <a:t>[5] “The Authentic </a:t>
            </a:r>
            <a:r>
              <a:rPr lang="en-US" altLang="ko-KR" sz="1800" b="0" dirty="0" err="1" smtClean="0"/>
              <a:t>Infographic</a:t>
            </a:r>
            <a:r>
              <a:rPr lang="en-US" altLang="ko-KR" sz="1800" b="0" dirty="0"/>
              <a:t> History of HTML5”, http://</a:t>
            </a:r>
            <a:r>
              <a:rPr lang="en-US" altLang="ko-KR" sz="1800" b="0" dirty="0" smtClean="0"/>
              <a:t>www.wix.com/blog/2012/07/the-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  authentic-infographic-history-of-html5/</a:t>
            </a:r>
          </a:p>
          <a:p>
            <a:pPr marL="0" indent="0">
              <a:buNone/>
            </a:pPr>
            <a:r>
              <a:rPr lang="en-US" altLang="ko-KR" sz="1800" b="0" dirty="0" smtClean="0"/>
              <a:t>[6] </a:t>
            </a:r>
            <a:r>
              <a:rPr lang="ko-KR" altLang="en-US" sz="1800" b="0" dirty="0" smtClean="0"/>
              <a:t>옥상훈</a:t>
            </a:r>
            <a:r>
              <a:rPr lang="en-US" altLang="ko-KR" sz="1800" b="0" dirty="0" smtClean="0"/>
              <a:t>, </a:t>
            </a:r>
            <a:r>
              <a:rPr lang="ko-KR" altLang="en-US" sz="1800" b="0" dirty="0" err="1" smtClean="0"/>
              <a:t>네이버</a:t>
            </a:r>
            <a:r>
              <a:rPr lang="en-US" altLang="ko-KR" sz="1800" b="0" dirty="0" smtClean="0"/>
              <a:t>(</a:t>
            </a:r>
            <a:r>
              <a:rPr lang="en-US" altLang="ko-KR" sz="1800" b="0" dirty="0" err="1" smtClean="0"/>
              <a:t>Naver</a:t>
            </a:r>
            <a:r>
              <a:rPr lang="en-US" altLang="ko-KR" sz="1800" b="0" dirty="0" smtClean="0"/>
              <a:t>), “</a:t>
            </a:r>
            <a:r>
              <a:rPr lang="en-US" altLang="ko-KR" sz="1800" b="0" dirty="0" err="1" smtClean="0"/>
              <a:t>Naver</a:t>
            </a:r>
            <a:r>
              <a:rPr lang="en-US" altLang="ko-KR" sz="1800" b="0" dirty="0" smtClean="0"/>
              <a:t> HTML5 Cases &amp; Strategy”</a:t>
            </a:r>
          </a:p>
          <a:p>
            <a:pPr marL="0" indent="0">
              <a:buNone/>
            </a:pPr>
            <a:r>
              <a:rPr lang="en-US" altLang="ko-KR" sz="1800" b="0" dirty="0" smtClean="0"/>
              <a:t>[7] </a:t>
            </a:r>
            <a:r>
              <a:rPr lang="ko-KR" altLang="en-US" sz="1800" b="0" dirty="0" smtClean="0"/>
              <a:t>송효정</a:t>
            </a:r>
            <a:r>
              <a:rPr lang="en-US" altLang="ko-KR" sz="1800" b="0" dirty="0" smtClean="0"/>
              <a:t>, </a:t>
            </a:r>
            <a:r>
              <a:rPr lang="ko-KR" altLang="en-US" sz="1800" b="0" dirty="0" smtClean="0"/>
              <a:t>삼성전자</a:t>
            </a:r>
            <a:r>
              <a:rPr lang="en-US" altLang="ko-KR" sz="1800" b="0" dirty="0" smtClean="0"/>
              <a:t>, “</a:t>
            </a:r>
            <a:r>
              <a:rPr lang="ko-KR" altLang="en-US" sz="1800" b="0" dirty="0" err="1" smtClean="0"/>
              <a:t>모바일</a:t>
            </a:r>
            <a:r>
              <a:rPr lang="ko-KR" altLang="en-US" sz="1800" b="0" dirty="0" smtClean="0"/>
              <a:t> 플랫폼 관점에서 </a:t>
            </a:r>
            <a:r>
              <a:rPr lang="en-US" altLang="ko-KR" sz="1800" b="0" dirty="0" smtClean="0"/>
              <a:t>HTML5 </a:t>
            </a:r>
            <a:r>
              <a:rPr lang="ko-KR" altLang="en-US" sz="1800" b="0" dirty="0" smtClean="0"/>
              <a:t>전망</a:t>
            </a:r>
            <a:r>
              <a:rPr lang="en-US" altLang="ko-KR" sz="1800" b="0" dirty="0" smtClean="0"/>
              <a:t>”</a:t>
            </a:r>
          </a:p>
          <a:p>
            <a:pPr marL="0" indent="0">
              <a:buNone/>
            </a:pPr>
            <a:r>
              <a:rPr lang="en-US" altLang="ko-KR" sz="1800" b="0" dirty="0" smtClean="0"/>
              <a:t>[8] </a:t>
            </a:r>
            <a:r>
              <a:rPr lang="en-US" altLang="ko-KR" sz="1800" b="0" dirty="0" err="1" smtClean="0"/>
              <a:t>VisionMobile</a:t>
            </a:r>
            <a:r>
              <a:rPr lang="en-US" altLang="ko-KR" sz="1800" b="0" dirty="0" smtClean="0"/>
              <a:t>, “Developer Economics Q1 2014”</a:t>
            </a:r>
          </a:p>
          <a:p>
            <a:pPr marL="0" indent="0">
              <a:buNone/>
            </a:pPr>
            <a:r>
              <a:rPr lang="en-US" altLang="ko-KR" sz="1800" b="0" dirty="0" smtClean="0"/>
              <a:t>[9] United Nation Department of Economic and Social Affairs, “United Nations e-Government 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 Survey 2012”</a:t>
            </a:r>
          </a:p>
          <a:p>
            <a:pPr marL="0" indent="0">
              <a:buNone/>
            </a:pPr>
            <a:endParaRPr lang="ko-KR" altLang="en-US" sz="1800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3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로 통칭되는 요소는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뿐 아니라 </a:t>
            </a:r>
            <a:r>
              <a:rPr lang="en-US" altLang="ko-KR" dirty="0" smtClean="0"/>
              <a:t>CSS3, </a:t>
            </a:r>
            <a:r>
              <a:rPr lang="ko-KR" altLang="en-US" dirty="0" smtClean="0"/>
              <a:t>웹 애플리케이션을 위한 </a:t>
            </a:r>
            <a:r>
              <a:rPr lang="en-US" altLang="ko-KR" dirty="0" smtClean="0"/>
              <a:t>JavaScript API </a:t>
            </a:r>
            <a:r>
              <a:rPr lang="ko-KR" altLang="en-US" dirty="0" smtClean="0"/>
              <a:t>확장을 포함한 것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구성요소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auto">
          <a:xfrm>
            <a:off x="603865" y="2312876"/>
            <a:ext cx="8802079" cy="3096344"/>
          </a:xfrm>
          <a:prstGeom prst="roundRect">
            <a:avLst>
              <a:gd name="adj" fmla="val 4218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lIns="10800" tIns="10800" rIns="10800" bIns="1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Group 69"/>
          <p:cNvGrpSpPr>
            <a:grpSpLocks/>
          </p:cNvGrpSpPr>
          <p:nvPr/>
        </p:nvGrpSpPr>
        <p:grpSpPr bwMode="auto">
          <a:xfrm>
            <a:off x="3711312" y="2456892"/>
            <a:ext cx="2487073" cy="398932"/>
            <a:chOff x="569" y="1725"/>
            <a:chExt cx="453" cy="178"/>
          </a:xfrm>
        </p:grpSpPr>
        <p:grpSp>
          <p:nvGrpSpPr>
            <p:cNvPr id="7" name="Group 70"/>
            <p:cNvGrpSpPr>
              <a:grpSpLocks/>
            </p:cNvGrpSpPr>
            <p:nvPr/>
          </p:nvGrpSpPr>
          <p:grpSpPr bwMode="auto">
            <a:xfrm>
              <a:off x="569" y="1725"/>
              <a:ext cx="453" cy="178"/>
              <a:chOff x="569" y="1725"/>
              <a:chExt cx="453" cy="142"/>
            </a:xfrm>
          </p:grpSpPr>
          <p:sp>
            <p:nvSpPr>
              <p:cNvPr id="9" name="AutoShape 71"/>
              <p:cNvSpPr>
                <a:spLocks noChangeArrowheads="1"/>
              </p:cNvSpPr>
              <p:nvPr/>
            </p:nvSpPr>
            <p:spPr bwMode="gray">
              <a:xfrm>
                <a:off x="569" y="1725"/>
                <a:ext cx="453" cy="142"/>
              </a:xfrm>
              <a:prstGeom prst="roundRect">
                <a:avLst>
                  <a:gd name="adj" fmla="val 16597"/>
                </a:avLst>
              </a:prstGeom>
              <a:solidFill>
                <a:srgbClr val="115FDD"/>
              </a:solidFill>
              <a:ln w="19050" algn="ctr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 latinLnBrk="0"/>
                <a:endParaRPr lang="ko-KR" altLang="ko-KR" sz="1300" b="0"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AutoShape 72"/>
              <p:cNvSpPr>
                <a:spLocks noChangeArrowheads="1"/>
              </p:cNvSpPr>
              <p:nvPr/>
            </p:nvSpPr>
            <p:spPr bwMode="gray">
              <a:xfrm>
                <a:off x="576" y="1802"/>
                <a:ext cx="440" cy="57"/>
              </a:xfrm>
              <a:prstGeom prst="roundRect">
                <a:avLst>
                  <a:gd name="adj" fmla="val 30051"/>
                </a:avLst>
              </a:prstGeom>
              <a:gradFill rotWithShape="1">
                <a:gsLst>
                  <a:gs pos="0">
                    <a:srgbClr val="115FDD"/>
                  </a:gs>
                  <a:gs pos="100000">
                    <a:srgbClr val="115FDD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1905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AutoShape 73"/>
              <p:cNvSpPr>
                <a:spLocks noChangeArrowheads="1"/>
              </p:cNvSpPr>
              <p:nvPr/>
            </p:nvSpPr>
            <p:spPr bwMode="gray">
              <a:xfrm>
                <a:off x="578" y="1736"/>
                <a:ext cx="439" cy="3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115FDD">
                      <a:gamma/>
                      <a:tint val="15686"/>
                      <a:invGamma/>
                    </a:srgbClr>
                  </a:gs>
                  <a:gs pos="100000">
                    <a:srgbClr val="115FDD"/>
                  </a:gs>
                </a:gsLst>
                <a:lin ang="5400000" scaled="1"/>
              </a:gradFill>
              <a:ln w="19050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" name="Rectangle 74"/>
            <p:cNvSpPr>
              <a:spLocks noChangeArrowheads="1"/>
            </p:cNvSpPr>
            <p:nvPr/>
          </p:nvSpPr>
          <p:spPr bwMode="gray">
            <a:xfrm>
              <a:off x="627" y="1750"/>
              <a:ext cx="339" cy="1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000066"/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통칭되는 </a:t>
              </a:r>
              <a:r>
                <a:rPr lang="en-US" altLang="ko-KR" sz="15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“HTML5”</a:t>
              </a:r>
              <a:endParaRPr lang="ko-KR" altLang="en-US" sz="1500" b="1" dirty="0"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Rectangle 133"/>
          <p:cNvSpPr>
            <a:spLocks noChangeArrowheads="1"/>
          </p:cNvSpPr>
          <p:nvPr/>
        </p:nvSpPr>
        <p:spPr bwMode="auto">
          <a:xfrm flipH="1">
            <a:off x="746982" y="2960948"/>
            <a:ext cx="2730302" cy="22322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10800" tIns="10800" rIns="10800" bIns="10800" anchor="ctr"/>
          <a:lstStyle/>
          <a:p>
            <a:pPr algn="ctr" latinLnBrk="0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HTML5</a:t>
            </a:r>
          </a:p>
          <a:p>
            <a:pPr algn="ctr" latinLnBrk="0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(Hypertext Markup Language 5.0)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콘텐츠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내용과 형식을 표현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Arial" pitchFamily="34" charset="0"/>
              <a:buChar char="•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문서구조의 상세화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Arial" pitchFamily="34" charset="0"/>
              <a:buChar char="•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멀티미디어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Arial" pitchFamily="34" charset="0"/>
              <a:buChar char="•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폼과 이벤트 등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ko-KR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Rectangle 133"/>
          <p:cNvSpPr>
            <a:spLocks noChangeArrowheads="1"/>
          </p:cNvSpPr>
          <p:nvPr/>
        </p:nvSpPr>
        <p:spPr bwMode="auto">
          <a:xfrm flipH="1">
            <a:off x="3633303" y="2960948"/>
            <a:ext cx="2730302" cy="22322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10800" tIns="10800" rIns="10800" bIns="10800" anchor="ctr"/>
          <a:lstStyle/>
          <a:p>
            <a:pPr algn="ctr" latinLnBrk="0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CSS3</a:t>
            </a:r>
          </a:p>
          <a:p>
            <a:pPr algn="ctr" latinLnBrk="0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(Cascading Style Sheet 3.0)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콘텐츠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표현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방법을 정의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Arial" pitchFamily="34" charset="0"/>
              <a:buChar char="•"/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현 기능 모듈화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Arial" pitchFamily="34" charset="0"/>
              <a:buChar char="•"/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웹 폰트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ko-KR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133"/>
          <p:cNvSpPr>
            <a:spLocks noChangeArrowheads="1"/>
          </p:cNvSpPr>
          <p:nvPr/>
        </p:nvSpPr>
        <p:spPr bwMode="auto">
          <a:xfrm flipH="1">
            <a:off x="6519624" y="2960948"/>
            <a:ext cx="2730302" cy="22322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10800" tIns="10800" rIns="10800" bIns="10800" anchor="ctr"/>
          <a:lstStyle/>
          <a:p>
            <a:pPr algn="ctr" latinLnBrk="0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JavaScript</a:t>
            </a:r>
          </a:p>
          <a:p>
            <a:pPr algn="ctr" latinLnBrk="0"/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각종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를 통해 기능을 표현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latinLnBrk="0">
              <a:buFont typeface="Arial" pitchFamily="34" charset="0"/>
              <a:buChar char="•"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Storage</a:t>
            </a:r>
          </a:p>
          <a:p>
            <a:pPr marL="285750" indent="-285750" latinLnBrk="0">
              <a:buFont typeface="Arial" pitchFamily="34" charset="0"/>
              <a:buChar char="•"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Worker</a:t>
            </a:r>
          </a:p>
          <a:p>
            <a:pPr marL="285750" indent="-285750" latinLnBrk="0">
              <a:buFont typeface="Arial" pitchFamily="34" charset="0"/>
              <a:buChar char="•"/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Web Socket</a:t>
            </a:r>
          </a:p>
          <a:p>
            <a:pPr marL="285750" indent="-285750" latinLnBrk="0">
              <a:buFont typeface="Arial" pitchFamily="34" charset="0"/>
              <a:buChar char="•"/>
            </a:pPr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Geolocation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API</a:t>
            </a:r>
          </a:p>
          <a:p>
            <a:pPr algn="ctr" latinLnBrk="0"/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 latinLnBrk="0"/>
            <a:endParaRPr lang="ko-KR" altLang="ko-KR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4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별도의 플러그인 설치 없이 미디어 재생</a:t>
            </a:r>
            <a:endParaRPr lang="en-US" altLang="ko-KR" dirty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HTML(4.01</a:t>
            </a:r>
            <a:r>
              <a:rPr lang="ko-KR" altLang="en-US" dirty="0" smtClean="0"/>
              <a:t>이하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에서는 동영상 재생을 위한 플러그인 필요</a:t>
            </a:r>
            <a:endParaRPr lang="en-US" altLang="ko-KR" dirty="0"/>
          </a:p>
          <a:p>
            <a:pPr lvl="1"/>
            <a:r>
              <a:rPr lang="en-US" altLang="ko-KR" dirty="0" smtClean="0"/>
              <a:t>Canvas </a:t>
            </a:r>
            <a:r>
              <a:rPr lang="ko-KR" altLang="en-US" dirty="0" smtClean="0"/>
              <a:t>및 자바스크립트와 연동하여 구현가능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http://www.craftymind.com/2010/04/20/blowing-up-html5-video-and-mapping-it-into-3d-space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Video &amp; Audio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31" y="3645024"/>
            <a:ext cx="3697200" cy="22069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5802" t="1837" r="22595" b="17508"/>
          <a:stretch/>
        </p:blipFill>
        <p:spPr>
          <a:xfrm>
            <a:off x="5385048" y="3327237"/>
            <a:ext cx="2880321" cy="28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/>
          <a:lstStyle/>
          <a:p>
            <a:r>
              <a:rPr lang="en-US" altLang="ko-KR" dirty="0" smtClean="0"/>
              <a:t>Canvas</a:t>
            </a:r>
            <a:r>
              <a:rPr lang="ko-KR" altLang="en-US" dirty="0" smtClean="0"/>
              <a:t>와 자바스크립트를 활용한 </a:t>
            </a:r>
            <a:r>
              <a:rPr lang="en-US" altLang="ko-KR" dirty="0" smtClean="0"/>
              <a:t>2D/3D </a:t>
            </a:r>
            <a:r>
              <a:rPr lang="ko-KR" altLang="en-US" dirty="0" smtClean="0"/>
              <a:t>그래픽 기능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정적인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을 동적으로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 smtClean="0"/>
              <a:t>(2D):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codepen.io/MathiasPaumgarten/pen/BHIek</a:t>
            </a:r>
            <a:endParaRPr lang="en-US" altLang="ko-KR" dirty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 smtClean="0"/>
              <a:t>(3D</a:t>
            </a:r>
            <a:r>
              <a:rPr lang="en-US" altLang="ko-KR" dirty="0"/>
              <a:t>): </a:t>
            </a:r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www.zachstronaut.com/lab/3d-canvas-galaxy.html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3D, Graphics &amp; Effects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12" y="3284984"/>
            <a:ext cx="4311984" cy="2520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32" y="3284984"/>
            <a:ext cx="422442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네트워크 </a:t>
            </a:r>
            <a:r>
              <a:rPr lang="ko-KR" altLang="en-US" dirty="0" err="1" smtClean="0"/>
              <a:t>미지원</a:t>
            </a:r>
            <a:r>
              <a:rPr lang="ko-KR" altLang="en-US" dirty="0" smtClean="0"/>
              <a:t> 환경에서도 로컬영역에 저장된 데이터를 활용해 정상적인 </a:t>
            </a:r>
            <a:r>
              <a:rPr lang="ko-KR" altLang="en-US" dirty="0" err="1" smtClean="0"/>
              <a:t>웹서비스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브라우저가 공통으로 활용 가능한 로컬 저장공간 표준화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www.youtube.com/watch?v=devQnJbEOwM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Offline &amp; Storage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12" y="3212976"/>
            <a:ext cx="486798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357298"/>
            <a:ext cx="9145016" cy="4929222"/>
          </a:xfrm>
        </p:spPr>
        <p:txBody>
          <a:bodyPr/>
          <a:lstStyle/>
          <a:p>
            <a:r>
              <a:rPr lang="ko-KR" altLang="en-US" dirty="0" smtClean="0"/>
              <a:t>디바이스 자원을 접근하는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표준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은 디바이스 자원을 접근하는 표준화된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가 없었음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GPS, </a:t>
            </a:r>
            <a:r>
              <a:rPr lang="ko-KR" altLang="en-US" dirty="0" smtClean="0"/>
              <a:t>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연락처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시스템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youtube.googleapis.com/v/x2T4BJwPRnQ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Device Access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4345"/>
          <a:stretch/>
        </p:blipFill>
        <p:spPr>
          <a:xfrm>
            <a:off x="2167593" y="3140968"/>
            <a:ext cx="5521052" cy="30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웹 서버와 브라우저 간 실시간 데이터 통신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간 복잡한 프로그래밍 없이 웹을 통해 양방향 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소켓을 통해 채팅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차트 등의 서비스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데모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www.youtube.com/watch?v=BsNSHUEX8cg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Socket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15DC0F-71DC-4887-B073-55A9653F731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20" y="3235776"/>
            <a:ext cx="4530566" cy="26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[20130112]최규진 XPath&amp;XQuery">
  <a:themeElements>
    <a:clrScheme name="대장간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CNUDBLAB">
      <a:majorFont>
        <a:latin typeface="Corbel"/>
        <a:ea typeface="함초롬돋움"/>
        <a:cs typeface=""/>
      </a:majorFont>
      <a:minorFont>
        <a:latin typeface="Corbel"/>
        <a:ea typeface="함초롬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화선지와 네모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화선지와 네모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화선지와 네모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화선지와 네모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화선지와 네모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화선지와 네모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화선지와 네모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화선지와 네모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[20130112]최규진 XPath&amp;XQuery</Template>
  <TotalTime>20849</TotalTime>
  <Words>1362</Words>
  <Application>Microsoft Office PowerPoint</Application>
  <PresentationFormat>A4 용지(210x297mm)</PresentationFormat>
  <Paragraphs>266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굴림</vt:lpstr>
      <vt:lpstr>Arial</vt:lpstr>
      <vt:lpstr>함초롬돋움</vt:lpstr>
      <vt:lpstr>Arial Narrow</vt:lpstr>
      <vt:lpstr>Courier New</vt:lpstr>
      <vt:lpstr>Corbel</vt:lpstr>
      <vt:lpstr>맑은 고딕</vt:lpstr>
      <vt:lpstr>Wingdings</vt:lpstr>
      <vt:lpstr>Arial Unicode MS</vt:lpstr>
      <vt:lpstr>Times New Roman</vt:lpstr>
      <vt:lpstr>[20130112]최규진 XPath&amp;XQuery</vt:lpstr>
      <vt:lpstr>HTML5 기술동향</vt:lpstr>
      <vt:lpstr>PowerPoint 프레젠테이션</vt:lpstr>
      <vt:lpstr>HTML5</vt:lpstr>
      <vt:lpstr>HTML5의 구성요소</vt:lpstr>
      <vt:lpstr>Video &amp; Audio</vt:lpstr>
      <vt:lpstr>3D, Graphics &amp; Effects</vt:lpstr>
      <vt:lpstr>Offline &amp; Storage</vt:lpstr>
      <vt:lpstr>Device Access</vt:lpstr>
      <vt:lpstr>Web Socket</vt:lpstr>
      <vt:lpstr>Styling Effects</vt:lpstr>
      <vt:lpstr>HTML5 표준화</vt:lpstr>
      <vt:lpstr>HTML5 APIs and Related Technologies</vt:lpstr>
      <vt:lpstr>개발 중인 HTML5 핵심 표준들</vt:lpstr>
      <vt:lpstr>Web RTC</vt:lpstr>
      <vt:lpstr>Web Push Notification</vt:lpstr>
      <vt:lpstr>Web Application Manifest Format</vt:lpstr>
      <vt:lpstr>Web NFC</vt:lpstr>
      <vt:lpstr>HTML5 적용사례 – 멀티미디어</vt:lpstr>
      <vt:lpstr>HTML5 적용사례 – 온라인 문서 저장소</vt:lpstr>
      <vt:lpstr>HTML5 적용사례 – 게임</vt:lpstr>
      <vt:lpstr>HTML5 적용사례 – 웹 아카이브(archive)</vt:lpstr>
      <vt:lpstr>모바일 환경에서 HTML5의 중요성</vt:lpstr>
      <vt:lpstr>모바일 환경에서 HTML5의 중요성(계속)</vt:lpstr>
      <vt:lpstr>모바일 환경에서 HTML5의 중요성(계속)</vt:lpstr>
      <vt:lpstr>HTML 5 도입 시 기술적 고려사항</vt:lpstr>
      <vt:lpstr>브라우저 별 HTML5 지원 현황</vt:lpstr>
      <vt:lpstr>PC 브라우저 이용통계(전세계)</vt:lpstr>
      <vt:lpstr>PC 브라우저 이용통계(우리나라)</vt:lpstr>
      <vt:lpstr>모바일 브라우저 이용통계(전세계)</vt:lpstr>
      <vt:lpstr>모바일 브라우저 이용통계(우리나라)</vt:lpstr>
      <vt:lpstr>HTML5의 중요성</vt:lpstr>
      <vt:lpstr>HTML5를 바라보는 5가지 관점</vt:lpstr>
      <vt:lpstr>참고자료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</dc:title>
  <dc:creator>dbLab</dc:creator>
  <cp:lastModifiedBy>cnu</cp:lastModifiedBy>
  <cp:revision>1459</cp:revision>
  <cp:lastPrinted>2014-04-18T08:44:33Z</cp:lastPrinted>
  <dcterms:created xsi:type="dcterms:W3CDTF">2013-01-09T10:37:16Z</dcterms:created>
  <dcterms:modified xsi:type="dcterms:W3CDTF">2015-04-27T02:35:21Z</dcterms:modified>
</cp:coreProperties>
</file>